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3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14.xml" ContentType="application/vnd.openxmlformats-officedocument.presentationml.notesSlide+xml"/>
  <Override PartName="/ppt/embeddings/oleObject6.bin" ContentType="application/vnd.openxmlformats-officedocument.oleObject"/>
  <Override PartName="/ppt/notesSlides/notesSlide15.xml" ContentType="application/vnd.openxmlformats-officedocument.presentationml.notesSlide+xml"/>
  <Override PartName="/ppt/embeddings/oleObject7.bin" ContentType="application/vnd.openxmlformats-officedocument.oleObject"/>
  <Override PartName="/ppt/notesSlides/notesSlide16.xml" ContentType="application/vnd.openxmlformats-officedocument.presentationml.notesSl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17.xml" ContentType="application/vnd.openxmlformats-officedocument.presentationml.notesSlide+xml"/>
  <Override PartName="/ppt/embeddings/oleObject10.bin" ContentType="application/vnd.openxmlformats-officedocument.oleObject"/>
  <Override PartName="/ppt/notesSlides/notesSlide18.xml" ContentType="application/vnd.openxmlformats-officedocument.presentationml.notesSlide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19.xml" ContentType="application/vnd.openxmlformats-officedocument.presentationml.notesSlide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20.xml" ContentType="application/vnd.openxmlformats-officedocument.presentationml.notesSlide+xml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notesSlides/notesSlide21.xml" ContentType="application/vnd.openxmlformats-officedocument.presentationml.notesSlide+xml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notesSlides/notesSlide24.xml" ContentType="application/vnd.openxmlformats-officedocument.presentationml.notesSlide+xml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notesSlides/notesSlide25.xml" ContentType="application/vnd.openxmlformats-officedocument.presentationml.notesSlide+xml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notesSlides/notesSlide26.xml" ContentType="application/vnd.openxmlformats-officedocument.presentationml.notesSlide+xml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notesSlides/notesSlide27.xml" ContentType="application/vnd.openxmlformats-officedocument.presentationml.notesSlide+xml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notesSlides/notesSlide28.xml" ContentType="application/vnd.openxmlformats-officedocument.presentationml.notesSlide+xml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notesSlides/notesSlide29.xml" ContentType="application/vnd.openxmlformats-officedocument.presentationml.notesSlide+xml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notesSlides/notesSlide38.xml" ContentType="application/vnd.openxmlformats-officedocument.presentationml.notesSlide+xml"/>
  <Override PartName="/ppt/embeddings/oleObject40.bin" ContentType="application/vnd.openxmlformats-officedocument.oleObject"/>
  <Override PartName="/ppt/notesSlides/notesSlide39.xml" ContentType="application/vnd.openxmlformats-officedocument.presentationml.notesSlide+xml"/>
  <Override PartName="/ppt/embeddings/oleObject41.bin" ContentType="application/vnd.openxmlformats-officedocument.oleObject"/>
  <Override PartName="/ppt/notesSlides/notesSlide40.xml" ContentType="application/vnd.openxmlformats-officedocument.presentationml.notesSlide+xml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notesSlides/notesSlide41.xml" ContentType="application/vnd.openxmlformats-officedocument.presentationml.notesSlide+xml"/>
  <Override PartName="/ppt/embeddings/oleObject45.bin" ContentType="application/vnd.openxmlformats-officedocument.oleObject"/>
  <Override PartName="/ppt/notesSlides/notesSlide42.xml" ContentType="application/vnd.openxmlformats-officedocument.presentationml.notesSlide+xml"/>
  <Override PartName="/ppt/embeddings/oleObject46.bin" ContentType="application/vnd.openxmlformats-officedocument.oleObject"/>
  <Override PartName="/ppt/notesSlides/notesSlide43.xml" ContentType="application/vnd.openxmlformats-officedocument.presentationml.notesSlide+xml"/>
  <Override PartName="/ppt/embeddings/oleObject47.bin" ContentType="application/vnd.openxmlformats-officedocument.oleObject"/>
  <Override PartName="/ppt/notesSlides/notesSlide44.xml" ContentType="application/vnd.openxmlformats-officedocument.presentationml.notesSlide+xml"/>
  <Override PartName="/ppt/embeddings/oleObject48.bin" ContentType="application/vnd.openxmlformats-officedocument.oleObject"/>
  <Override PartName="/ppt/notesSlides/notesSlide45.xml" ContentType="application/vnd.openxmlformats-officedocument.presentationml.notesSlide+xml"/>
  <Override PartName="/ppt/embeddings/oleObject49.bin" ContentType="application/vnd.openxmlformats-officedocument.oleObject"/>
  <Override PartName="/ppt/notesSlides/notesSlide46.xml" ContentType="application/vnd.openxmlformats-officedocument.presentationml.notesSlide+xml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notesSlides/notesSlide47.xml" ContentType="application/vnd.openxmlformats-officedocument.presentationml.notesSlide+xml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embeddings/oleObject56.bin" ContentType="application/vnd.openxmlformats-officedocument.oleObject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1.xml" ContentType="application/vnd.openxmlformats-officedocument.presentationml.tags+xml"/>
  <Override PartName="/ppt/notesSlides/notesSlide53.xml" ContentType="application/vnd.openxmlformats-officedocument.presentationml.notesSlide+xml"/>
  <Override PartName="/ppt/tags/tag2.xml" ContentType="application/vnd.openxmlformats-officedocument.presentationml.tag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  <p:sldMasterId id="2147483704" r:id="rId2"/>
    <p:sldMasterId id="2147483728" r:id="rId3"/>
    <p:sldMasterId id="2147483732" r:id="rId4"/>
  </p:sldMasterIdLst>
  <p:notesMasterIdLst>
    <p:notesMasterId r:id="rId61"/>
  </p:notesMasterIdLst>
  <p:handoutMasterIdLst>
    <p:handoutMasterId r:id="rId62"/>
  </p:handoutMasterIdLst>
  <p:sldIdLst>
    <p:sldId id="256" r:id="rId5"/>
    <p:sldId id="619" r:id="rId6"/>
    <p:sldId id="579" r:id="rId7"/>
    <p:sldId id="629" r:id="rId8"/>
    <p:sldId id="580" r:id="rId9"/>
    <p:sldId id="613" r:id="rId10"/>
    <p:sldId id="581" r:id="rId11"/>
    <p:sldId id="604" r:id="rId12"/>
    <p:sldId id="626" r:id="rId13"/>
    <p:sldId id="627" r:id="rId14"/>
    <p:sldId id="625" r:id="rId15"/>
    <p:sldId id="611" r:id="rId16"/>
    <p:sldId id="498" r:id="rId17"/>
    <p:sldId id="485" r:id="rId18"/>
    <p:sldId id="519" r:id="rId19"/>
    <p:sldId id="521" r:id="rId20"/>
    <p:sldId id="520" r:id="rId21"/>
    <p:sldId id="522" r:id="rId22"/>
    <p:sldId id="524" r:id="rId23"/>
    <p:sldId id="457" r:id="rId24"/>
    <p:sldId id="525" r:id="rId25"/>
    <p:sldId id="526" r:id="rId26"/>
    <p:sldId id="459" r:id="rId27"/>
    <p:sldId id="469" r:id="rId28"/>
    <p:sldId id="474" r:id="rId29"/>
    <p:sldId id="462" r:id="rId30"/>
    <p:sldId id="541" r:id="rId31"/>
    <p:sldId id="542" r:id="rId32"/>
    <p:sldId id="544" r:id="rId33"/>
    <p:sldId id="545" r:id="rId34"/>
    <p:sldId id="466" r:id="rId35"/>
    <p:sldId id="624" r:id="rId36"/>
    <p:sldId id="379" r:id="rId37"/>
    <p:sldId id="367" r:id="rId38"/>
    <p:sldId id="418" r:id="rId39"/>
    <p:sldId id="369" r:id="rId40"/>
    <p:sldId id="266" r:id="rId41"/>
    <p:sldId id="506" r:id="rId42"/>
    <p:sldId id="507" r:id="rId43"/>
    <p:sldId id="508" r:id="rId44"/>
    <p:sldId id="509" r:id="rId45"/>
    <p:sldId id="510" r:id="rId46"/>
    <p:sldId id="511" r:id="rId47"/>
    <p:sldId id="513" r:id="rId48"/>
    <p:sldId id="514" r:id="rId49"/>
    <p:sldId id="515" r:id="rId50"/>
    <p:sldId id="388" r:id="rId51"/>
    <p:sldId id="389" r:id="rId52"/>
    <p:sldId id="391" r:id="rId53"/>
    <p:sldId id="392" r:id="rId54"/>
    <p:sldId id="393" r:id="rId55"/>
    <p:sldId id="432" r:id="rId56"/>
    <p:sldId id="398" r:id="rId57"/>
    <p:sldId id="622" r:id="rId58"/>
    <p:sldId id="623" r:id="rId59"/>
    <p:sldId id="567" r:id="rId6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0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5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61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66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919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73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225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EAFF"/>
    <a:srgbClr val="00CC00"/>
    <a:srgbClr val="0000FF"/>
    <a:srgbClr val="FF6600"/>
    <a:srgbClr val="99FF66"/>
    <a:srgbClr val="66FF99"/>
    <a:srgbClr val="84F371"/>
    <a:srgbClr val="FFFF99"/>
    <a:srgbClr val="E0E4E9"/>
    <a:srgbClr val="84E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161" autoAdjust="0"/>
    <p:restoredTop sz="96567" autoAdjust="0"/>
  </p:normalViewPr>
  <p:slideViewPr>
    <p:cSldViewPr>
      <p:cViewPr varScale="1">
        <p:scale>
          <a:sx n="91" d="100"/>
          <a:sy n="91" d="100"/>
        </p:scale>
        <p:origin x="-193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0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81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4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Relationship Id="rId3" Type="http://schemas.openxmlformats.org/officeDocument/2006/relationships/image" Target="../media/image4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Relationship Id="rId2" Type="http://schemas.openxmlformats.org/officeDocument/2006/relationships/image" Target="../media/image4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Relationship Id="rId2" Type="http://schemas.openxmlformats.org/officeDocument/2006/relationships/image" Target="../media/image4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5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51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1" Type="http://schemas.openxmlformats.org/officeDocument/2006/relationships/image" Target="../media/image58.emf"/><Relationship Id="rId2" Type="http://schemas.openxmlformats.org/officeDocument/2006/relationships/image" Target="../media/image5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Relationship Id="rId2" Type="http://schemas.openxmlformats.org/officeDocument/2006/relationships/image" Target="../media/image65.emf"/><Relationship Id="rId3" Type="http://schemas.openxmlformats.org/officeDocument/2006/relationships/image" Target="../media/image6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Relationship Id="rId2" Type="http://schemas.openxmlformats.org/officeDocument/2006/relationships/image" Target="../media/image68.emf"/><Relationship Id="rId3" Type="http://schemas.openxmlformats.org/officeDocument/2006/relationships/image" Target="../media/image69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Relationship Id="rId2" Type="http://schemas.openxmlformats.org/officeDocument/2006/relationships/image" Target="../media/image68.emf"/><Relationship Id="rId3" Type="http://schemas.openxmlformats.org/officeDocument/2006/relationships/image" Target="../media/image6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Relationship Id="rId2" Type="http://schemas.openxmlformats.org/officeDocument/2006/relationships/image" Target="../media/image3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fld id="{073263D8-E228-40A5-A05A-FEF74F0BCE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387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fld id="{3FFAA3D1-B508-498A-B26A-830D65424A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034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07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459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61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766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9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73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5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16FBC03-73FB-48DA-842F-43DF57ED62D4}" type="slidenum">
              <a:rPr lang="en-US" sz="1200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/>
              <a:t>May 2012: Santa</a:t>
            </a:r>
            <a:r>
              <a:rPr lang="en-US" b="0" baseline="0" dirty="0" smtClean="0"/>
              <a:t> Fe Institute Workshop on Smart Grid, Santa Fe, NM</a:t>
            </a:r>
          </a:p>
          <a:p>
            <a:r>
              <a:rPr lang="en-US" b="0" baseline="0" dirty="0" smtClean="0"/>
              <a:t>July 2012: Network Science Workshop, Chinese University of Hong Kong, HK (Raymond </a:t>
            </a:r>
            <a:r>
              <a:rPr lang="en-US" b="0" baseline="0" dirty="0" err="1" smtClean="0"/>
              <a:t>Yeung</a:t>
            </a:r>
            <a:r>
              <a:rPr lang="en-US" b="0" baseline="0" dirty="0" smtClean="0"/>
              <a:t>)</a:t>
            </a:r>
          </a:p>
          <a:p>
            <a:r>
              <a:rPr lang="en-US" b="0" baseline="0" dirty="0" smtClean="0"/>
              <a:t>Sept 2012: Melbourne University, EEE Department (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Pascal van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Hentenryck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February 13, 2013: ITA Workshop, San Diego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May 20, 2013: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IEEE Workshop on Modeling and Simulation of Cyber-Physical Energy Systems, Berkeley, CA (Peter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Palensky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Edward A. Lee)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Oct 31, 2013: Google, Mountain View, CA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Arun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Mazumdar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Nov 5, 2013: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Asilomar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Conference, invited session on Power Networks (Edmund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Yeh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Arial" pitchFamily="34" charset="0"/>
              </a:rPr>
              <a:t>Nov 15, 2013: NSF Workshop on Smart Grid, Washington DC (</a:t>
            </a:r>
            <a:r>
              <a:rPr lang="en-US" baseline="0" dirty="0" err="1" smtClean="0">
                <a:latin typeface="Arial" pitchFamily="34" charset="0"/>
              </a:rPr>
              <a:t>Giannakis</a:t>
            </a:r>
            <a:r>
              <a:rPr lang="en-US" baseline="0" dirty="0" smtClean="0">
                <a:latin typeface="Arial" pitchFamily="34" charset="0"/>
              </a:rPr>
              <a:t>, </a:t>
            </a:r>
            <a:r>
              <a:rPr lang="en-US" baseline="0" dirty="0" err="1" smtClean="0">
                <a:latin typeface="Arial" pitchFamily="34" charset="0"/>
              </a:rPr>
              <a:t>Sairaj</a:t>
            </a:r>
            <a:r>
              <a:rPr lang="en-US" baseline="0" dirty="0" smtClean="0">
                <a:latin typeface="Arial" pitchFamily="34" charset="0"/>
              </a:rPr>
              <a:t>, SL)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Arial" pitchFamily="34" charset="0"/>
              </a:rPr>
              <a:t>Dec 2, 2013: UCLA EE (Mani </a:t>
            </a:r>
            <a:r>
              <a:rPr lang="en-US" baseline="0" dirty="0" err="1" smtClean="0">
                <a:latin typeface="Arial" pitchFamily="34" charset="0"/>
              </a:rPr>
              <a:t>Srivastava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Dec 5, 2013: Keynote,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GlobalSIP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(Global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on Signal &amp; Info Processing) Symposium on Signal Processing in Smart Grid 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Shalinee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Kishore,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Lalitha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Sankar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Jan 16, 2014: Stanford Smart Grid seminar (Ram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Rajagopal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Baosen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Zhang)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Feb 4, 2014: </a:t>
            </a:r>
            <a:r>
              <a:rPr lang="en-US" sz="1200" b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9</a:t>
            </a:r>
            <a:r>
              <a:rPr lang="en-US" sz="1200" b="0" kern="1200" baseline="300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</a:t>
            </a:r>
            <a:r>
              <a:rPr lang="en-US" sz="1200" b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Annual CARNEGIE MELLON CONFERENCE ON THE ELECTRICITY INDUSTRY, (</a:t>
            </a:r>
            <a:r>
              <a:rPr lang="en-US" sz="1200" b="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Marija</a:t>
            </a:r>
            <a:r>
              <a:rPr lang="en-US" sz="1200" b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Ilic</a:t>
            </a:r>
            <a:r>
              <a:rPr lang="en-US" sz="1200" b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Krishnan Kant)</a:t>
            </a:r>
          </a:p>
          <a:p>
            <a:r>
              <a:rPr lang="en-US" b="0" dirty="0" smtClean="0"/>
              <a:t>May 22, 2014: UC Berkeley</a:t>
            </a:r>
            <a:r>
              <a:rPr lang="en-US" b="0" baseline="0" dirty="0" smtClean="0"/>
              <a:t> (</a:t>
            </a:r>
            <a:r>
              <a:rPr lang="en-US" b="0" baseline="0" dirty="0" err="1" smtClean="0"/>
              <a:t>Kameshwar</a:t>
            </a:r>
            <a:r>
              <a:rPr lang="en-US" b="0" baseline="0" dirty="0" smtClean="0"/>
              <a:t>)</a:t>
            </a:r>
          </a:p>
          <a:p>
            <a:r>
              <a:rPr lang="en-US" b="0" baseline="0" dirty="0" smtClean="0"/>
              <a:t>Oct 3, 2014: ASU (</a:t>
            </a:r>
            <a:r>
              <a:rPr lang="en-US" b="0" baseline="0" dirty="0" err="1" smtClean="0"/>
              <a:t>Junshan</a:t>
            </a:r>
            <a:r>
              <a:rPr lang="en-US" b="0" baseline="0" dirty="0" smtClean="0"/>
              <a:t> Zhang)</a:t>
            </a:r>
          </a:p>
          <a:p>
            <a:r>
              <a:rPr lang="en-US" b="0" dirty="0" smtClean="0"/>
              <a:t>Nov 3,</a:t>
            </a:r>
            <a:r>
              <a:rPr lang="en-US" b="0" baseline="0" dirty="0" smtClean="0"/>
              <a:t> 2014: </a:t>
            </a:r>
            <a:r>
              <a:rPr lang="en-US" b="0" baseline="0" dirty="0" err="1" smtClean="0"/>
              <a:t>Asilomar</a:t>
            </a:r>
            <a:r>
              <a:rPr lang="en-US" b="0" baseline="0" dirty="0" smtClean="0"/>
              <a:t> Conference, invited session on Smart Grid: learning and optimization, Pacific Grove, CA</a:t>
            </a:r>
          </a:p>
          <a:p>
            <a:r>
              <a:rPr lang="en-US" b="0" baseline="0" dirty="0" smtClean="0"/>
              <a:t>Nov 10, 2014: EE Control Group, Berkeley (Claire Tomlin)</a:t>
            </a:r>
          </a:p>
          <a:p>
            <a:r>
              <a:rPr lang="en-US" b="0" baseline="0" dirty="0" smtClean="0"/>
              <a:t>Jan 16, 2015, Grid Science Winter School and Conference (Scott Backhaus, </a:t>
            </a:r>
            <a:r>
              <a:rPr lang="en-US" b="0" baseline="0" dirty="0" err="1" smtClean="0"/>
              <a:t>Misha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Chertkov</a:t>
            </a:r>
            <a:r>
              <a:rPr lang="en-US" b="0" baseline="0" dirty="0" smtClean="0"/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June 9, 2015: 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Advanced Mathematical Methods For Energy Systems: from Theory to Practice, Moscow, Russia 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Janusz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Bialek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Skoltech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July 7, 2015, Tsinghua power systems group (Prof Song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Yonghua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July 21, 2015: Hong Kong University, EEE (David Hill, Victor Li)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baseline="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baseline="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Online algorithms for power systems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============================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Jan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14, 2016: IPAM Workshop on Optimization and Equilibrium of Energy Economics, UCLA, CA (Mike Ferris)</a:t>
            </a:r>
            <a:endParaRPr lang="en-US" sz="1200" b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Jan 28, 2016: ESIF Workshop on Frontiers in Distributed Optimization and Control of Sustainable Power Systems, NREL, Golden, CO (</a:t>
            </a:r>
            <a:r>
              <a:rPr lang="en-US" b="0" baseline="0" dirty="0" err="1" smtClean="0"/>
              <a:t>Emiliano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Dall’Anese</a:t>
            </a:r>
            <a:r>
              <a:rPr lang="en-US" b="0" baseline="0" dirty="0" smtClean="0"/>
              <a:t>, Brian Johnson)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Feb 8, 2016: PNNL (</a:t>
            </a:r>
            <a:r>
              <a:rPr lang="en-US" b="0" baseline="0" dirty="0" err="1" smtClean="0"/>
              <a:t>Jakob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Stoustrup</a:t>
            </a:r>
            <a:r>
              <a:rPr lang="en-US" b="0" baseline="0" dirty="0" smtClean="0"/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Feb 10, 2016: Georgia Tech, School of Industrial &amp; Systems Engineering (Andy Sun)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March 10, 2016: Caltech CMI Faculty talk (Michelle </a:t>
            </a:r>
            <a:r>
              <a:rPr lang="en-US" b="0" baseline="0" dirty="0" err="1" smtClean="0"/>
              <a:t>Effros</a:t>
            </a:r>
            <a:r>
              <a:rPr lang="en-US" b="0" baseline="0" dirty="0" smtClean="0"/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March 17, 2016: CISS Plenary talk, Princeton, NJ (Mung Chiang)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April 10, 2016: Tsinghua Electrical Engineering </a:t>
            </a:r>
            <a:r>
              <a:rPr lang="en-US" b="0" baseline="0" dirty="0" err="1" smtClean="0"/>
              <a:t>Dept</a:t>
            </a:r>
            <a:r>
              <a:rPr lang="en-US" b="0" baseline="0" dirty="0" smtClean="0"/>
              <a:t> (Profs Liu and Mei)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April 2016: Zhejiang University, EE (Prof Song </a:t>
            </a:r>
            <a:r>
              <a:rPr lang="en-US" b="0" baseline="0" dirty="0" err="1" smtClean="0"/>
              <a:t>Yonghua</a:t>
            </a:r>
            <a:r>
              <a:rPr lang="en-US" b="0" baseline="0" dirty="0" smtClean="0"/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May 19, 2016: Information Modeling and Control of Complex Systems Workshop (Ohio State University, Ness </a:t>
            </a:r>
            <a:r>
              <a:rPr lang="en-US" b="0" baseline="0" dirty="0" err="1" smtClean="0"/>
              <a:t>Shroff</a:t>
            </a:r>
            <a:r>
              <a:rPr lang="en-US" b="0" baseline="0" dirty="0" smtClean="0"/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June 16, 2016: ETH, Power Systems Lab (</a:t>
            </a:r>
            <a:r>
              <a:rPr lang="en-US" b="0" baseline="0" dirty="0" err="1" smtClean="0"/>
              <a:t>Goran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Andersson</a:t>
            </a:r>
            <a:r>
              <a:rPr lang="en-US" b="0" baseline="0" dirty="0" smtClean="0"/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June 26, 2016: Keynote, </a:t>
            </a:r>
            <a:r>
              <a:rPr lang="en-US" b="0" baseline="0" dirty="0" err="1" smtClean="0"/>
              <a:t>Conf</a:t>
            </a:r>
            <a:r>
              <a:rPr lang="en-US" b="0" baseline="0" dirty="0" smtClean="0"/>
              <a:t> on Uncertainty in Artificial Intelligence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OPF: relaxations, online algorithms, fast dynamics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=========================================</a:t>
            </a:r>
            <a:endParaRPr lang="en-US" b="0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June 30, 2016: Simons Institute Workshop on Real-time Decision Making (Dick Karp)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July 14, 2016: GE Grid Solutions Monthly Tech Talk, Redmond, WA (Kwok Cheung)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August 26, 2016: EEE Department, University of Melbourne (Rob Evans)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Sept 6, 2016: EECS, University of Michigan (Johanna Mathieu)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Sept 23, 2016: EE, Harvard University (</a:t>
            </a:r>
            <a:r>
              <a:rPr lang="en-US" b="0" baseline="0" dirty="0" err="1" smtClean="0"/>
              <a:t>Lina</a:t>
            </a:r>
            <a:r>
              <a:rPr lang="en-US" b="0" baseline="0" dirty="0" smtClean="0"/>
              <a:t> Li)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076467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39813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17189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7522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2231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2231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2231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2231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2231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3243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10771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10771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4823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749924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23255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5597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22313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749924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74992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74992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038731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398138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22021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736756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86245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34630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39127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462535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363635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021877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46100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566788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399635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92414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A0298-53E0-42DE-9FE9-005CC0E178D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530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A0298-53E0-42DE-9FE9-005CC0E178D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235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39813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39813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fld id="{5B58FB5A-09EE-46C3-9E5E-8EC06AB6678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140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25" indent="0">
              <a:buNone/>
              <a:defRPr sz="1200"/>
            </a:lvl2pPr>
            <a:lvl3pPr marL="914251" indent="0">
              <a:buNone/>
              <a:defRPr sz="1000"/>
            </a:lvl3pPr>
            <a:lvl4pPr marL="1371376" indent="0">
              <a:buNone/>
              <a:defRPr sz="900"/>
            </a:lvl4pPr>
            <a:lvl5pPr marL="1828505" indent="0">
              <a:buNone/>
              <a:defRPr sz="900"/>
            </a:lvl5pPr>
            <a:lvl6pPr marL="2285630" indent="0">
              <a:buNone/>
              <a:defRPr sz="900"/>
            </a:lvl6pPr>
            <a:lvl7pPr marL="2742755" indent="0">
              <a:buNone/>
              <a:defRPr sz="900"/>
            </a:lvl7pPr>
            <a:lvl8pPr marL="3199881" indent="0">
              <a:buNone/>
              <a:defRPr sz="900"/>
            </a:lvl8pPr>
            <a:lvl9pPr marL="365700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4981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25" indent="0">
              <a:buNone/>
              <a:defRPr sz="2800"/>
            </a:lvl2pPr>
            <a:lvl3pPr marL="914251" indent="0">
              <a:buNone/>
              <a:defRPr sz="2400"/>
            </a:lvl3pPr>
            <a:lvl4pPr marL="1371376" indent="0">
              <a:buNone/>
              <a:defRPr sz="2000"/>
            </a:lvl4pPr>
            <a:lvl5pPr marL="1828505" indent="0">
              <a:buNone/>
              <a:defRPr sz="2000"/>
            </a:lvl5pPr>
            <a:lvl6pPr marL="2285630" indent="0">
              <a:buNone/>
              <a:defRPr sz="2000"/>
            </a:lvl6pPr>
            <a:lvl7pPr marL="2742755" indent="0">
              <a:buNone/>
              <a:defRPr sz="2000"/>
            </a:lvl7pPr>
            <a:lvl8pPr marL="3199881" indent="0">
              <a:buNone/>
              <a:defRPr sz="2000"/>
            </a:lvl8pPr>
            <a:lvl9pPr marL="365700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25" indent="0">
              <a:buNone/>
              <a:defRPr sz="1200"/>
            </a:lvl2pPr>
            <a:lvl3pPr marL="914251" indent="0">
              <a:buNone/>
              <a:defRPr sz="1000"/>
            </a:lvl3pPr>
            <a:lvl4pPr marL="1371376" indent="0">
              <a:buNone/>
              <a:defRPr sz="900"/>
            </a:lvl4pPr>
            <a:lvl5pPr marL="1828505" indent="0">
              <a:buNone/>
              <a:defRPr sz="900"/>
            </a:lvl5pPr>
            <a:lvl6pPr marL="2285630" indent="0">
              <a:buNone/>
              <a:defRPr sz="900"/>
            </a:lvl6pPr>
            <a:lvl7pPr marL="2742755" indent="0">
              <a:buNone/>
              <a:defRPr sz="900"/>
            </a:lvl7pPr>
            <a:lvl8pPr marL="3199881" indent="0">
              <a:buNone/>
              <a:defRPr sz="900"/>
            </a:lvl8pPr>
            <a:lvl9pPr marL="365700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2857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2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1" y="228600"/>
            <a:ext cx="20193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600"/>
            <a:ext cx="59055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62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fld id="{5B58FB5A-09EE-46C3-9E5E-8EC06AB66787}" type="slidenum">
              <a:rPr lang="en-US">
                <a:solidFill>
                  <a:srgbClr val="000000"/>
                </a:solidFill>
                <a:latin typeface="Verdana"/>
              </a:rPr>
              <a:pPr/>
              <a:t>‹#›</a:t>
            </a:fld>
            <a:endParaRPr lang="en-US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43546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35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43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pPr defTabSz="914358"/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pPr defTabSz="914358"/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pPr defTabSz="914358"/>
            <a:fld id="{5B58FB5A-09EE-46C3-9E5E-8EC06AB66787}" type="slidenum">
              <a:rPr lang="en-US" smtClean="0">
                <a:solidFill>
                  <a:srgbClr val="000000"/>
                </a:solidFill>
                <a:latin typeface="Verdana"/>
              </a:rPr>
              <a:pPr defTabSz="914358"/>
              <a:t>‹#›</a:t>
            </a:fld>
            <a:endParaRPr lang="en-US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79871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09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7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2" indent="0">
              <a:buNone/>
              <a:defRPr sz="1800"/>
            </a:lvl2pPr>
            <a:lvl3pPr marL="914265" indent="0">
              <a:buNone/>
              <a:defRPr sz="1600"/>
            </a:lvl3pPr>
            <a:lvl4pPr marL="1371397" indent="0">
              <a:buNone/>
              <a:defRPr sz="1400"/>
            </a:lvl4pPr>
            <a:lvl5pPr marL="1828532" indent="0">
              <a:buNone/>
              <a:defRPr sz="1400"/>
            </a:lvl5pPr>
            <a:lvl6pPr marL="2285664" indent="0">
              <a:buNone/>
              <a:defRPr sz="1400"/>
            </a:lvl6pPr>
            <a:lvl7pPr marL="2742796" indent="0">
              <a:buNone/>
              <a:defRPr sz="1400"/>
            </a:lvl7pPr>
            <a:lvl8pPr marL="3199929" indent="0">
              <a:buNone/>
              <a:defRPr sz="1400"/>
            </a:lvl8pPr>
            <a:lvl9pPr marL="365706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9713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912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2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7" indent="0">
              <a:buNone/>
              <a:defRPr sz="1600" b="1"/>
            </a:lvl4pPr>
            <a:lvl5pPr marL="1828532" indent="0">
              <a:buNone/>
              <a:defRPr sz="1600" b="1"/>
            </a:lvl5pPr>
            <a:lvl6pPr marL="2285664" indent="0">
              <a:buNone/>
              <a:defRPr sz="1600" b="1"/>
            </a:lvl6pPr>
            <a:lvl7pPr marL="2742796" indent="0">
              <a:buNone/>
              <a:defRPr sz="1600" b="1"/>
            </a:lvl7pPr>
            <a:lvl8pPr marL="3199929" indent="0">
              <a:buNone/>
              <a:defRPr sz="1600" b="1"/>
            </a:lvl8pPr>
            <a:lvl9pPr marL="365706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2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7" indent="0">
              <a:buNone/>
              <a:defRPr sz="1600" b="1"/>
            </a:lvl4pPr>
            <a:lvl5pPr marL="1828532" indent="0">
              <a:buNone/>
              <a:defRPr sz="1600" b="1"/>
            </a:lvl5pPr>
            <a:lvl6pPr marL="2285664" indent="0">
              <a:buNone/>
              <a:defRPr sz="1600" b="1"/>
            </a:lvl6pPr>
            <a:lvl7pPr marL="2742796" indent="0">
              <a:buNone/>
              <a:defRPr sz="1600" b="1"/>
            </a:lvl7pPr>
            <a:lvl8pPr marL="3199929" indent="0">
              <a:buNone/>
              <a:defRPr sz="1600" b="1"/>
            </a:lvl8pPr>
            <a:lvl9pPr marL="365706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8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628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74014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2" indent="0">
              <a:buNone/>
              <a:defRPr sz="1200"/>
            </a:lvl2pPr>
            <a:lvl3pPr marL="914265" indent="0">
              <a:buNone/>
              <a:defRPr sz="1000"/>
            </a:lvl3pPr>
            <a:lvl4pPr marL="1371397" indent="0">
              <a:buNone/>
              <a:defRPr sz="900"/>
            </a:lvl4pPr>
            <a:lvl5pPr marL="1828532" indent="0">
              <a:buNone/>
              <a:defRPr sz="900"/>
            </a:lvl5pPr>
            <a:lvl6pPr marL="2285664" indent="0">
              <a:buNone/>
              <a:defRPr sz="900"/>
            </a:lvl6pPr>
            <a:lvl7pPr marL="2742796" indent="0">
              <a:buNone/>
              <a:defRPr sz="900"/>
            </a:lvl7pPr>
            <a:lvl8pPr marL="3199929" indent="0">
              <a:buNone/>
              <a:defRPr sz="900"/>
            </a:lvl8pPr>
            <a:lvl9pPr marL="365706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7174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2" indent="0">
              <a:buNone/>
              <a:defRPr sz="2800"/>
            </a:lvl2pPr>
            <a:lvl3pPr marL="914265" indent="0">
              <a:buNone/>
              <a:defRPr sz="2400"/>
            </a:lvl3pPr>
            <a:lvl4pPr marL="1371397" indent="0">
              <a:buNone/>
              <a:defRPr sz="2000"/>
            </a:lvl4pPr>
            <a:lvl5pPr marL="1828532" indent="0">
              <a:buNone/>
              <a:defRPr sz="2000"/>
            </a:lvl5pPr>
            <a:lvl6pPr marL="2285664" indent="0">
              <a:buNone/>
              <a:defRPr sz="2000"/>
            </a:lvl6pPr>
            <a:lvl7pPr marL="2742796" indent="0">
              <a:buNone/>
              <a:defRPr sz="2000"/>
            </a:lvl7pPr>
            <a:lvl8pPr marL="3199929" indent="0">
              <a:buNone/>
              <a:defRPr sz="2000"/>
            </a:lvl8pPr>
            <a:lvl9pPr marL="365706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2" indent="0">
              <a:buNone/>
              <a:defRPr sz="1200"/>
            </a:lvl2pPr>
            <a:lvl3pPr marL="914265" indent="0">
              <a:buNone/>
              <a:defRPr sz="1000"/>
            </a:lvl3pPr>
            <a:lvl4pPr marL="1371397" indent="0">
              <a:buNone/>
              <a:defRPr sz="900"/>
            </a:lvl4pPr>
            <a:lvl5pPr marL="1828532" indent="0">
              <a:buNone/>
              <a:defRPr sz="900"/>
            </a:lvl5pPr>
            <a:lvl6pPr marL="2285664" indent="0">
              <a:buNone/>
              <a:defRPr sz="900"/>
            </a:lvl6pPr>
            <a:lvl7pPr marL="2742796" indent="0">
              <a:buNone/>
              <a:defRPr sz="900"/>
            </a:lvl7pPr>
            <a:lvl8pPr marL="3199929" indent="0">
              <a:buNone/>
              <a:defRPr sz="900"/>
            </a:lvl8pPr>
            <a:lvl9pPr marL="365706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73290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004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1" y="228600"/>
            <a:ext cx="20193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600"/>
            <a:ext cx="59055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013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584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fld id="{5B58FB5A-09EE-46C3-9E5E-8EC06AB66787}" type="slidenum">
              <a:rPr lang="en-US">
                <a:solidFill>
                  <a:srgbClr val="000000"/>
                </a:solidFill>
                <a:latin typeface="Verdana"/>
              </a:rPr>
              <a:pPr/>
              <a:t>‹#›</a:t>
            </a:fld>
            <a:endParaRPr lang="en-US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31669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65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25" indent="0">
              <a:buNone/>
              <a:defRPr sz="1800"/>
            </a:lvl2pPr>
            <a:lvl3pPr marL="914251" indent="0">
              <a:buNone/>
              <a:defRPr sz="1600"/>
            </a:lvl3pPr>
            <a:lvl4pPr marL="1371376" indent="0">
              <a:buNone/>
              <a:defRPr sz="1400"/>
            </a:lvl4pPr>
            <a:lvl5pPr marL="1828505" indent="0">
              <a:buNone/>
              <a:defRPr sz="1400"/>
            </a:lvl5pPr>
            <a:lvl6pPr marL="2285630" indent="0">
              <a:buNone/>
              <a:defRPr sz="1400"/>
            </a:lvl6pPr>
            <a:lvl7pPr marL="2742755" indent="0">
              <a:buNone/>
              <a:defRPr sz="1400"/>
            </a:lvl7pPr>
            <a:lvl8pPr marL="3199881" indent="0">
              <a:buNone/>
              <a:defRPr sz="1400"/>
            </a:lvl8pPr>
            <a:lvl9pPr marL="365700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3724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10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5" indent="0">
              <a:buNone/>
              <a:defRPr sz="2000" b="1"/>
            </a:lvl2pPr>
            <a:lvl3pPr marL="914251" indent="0">
              <a:buNone/>
              <a:defRPr sz="1800" b="1"/>
            </a:lvl3pPr>
            <a:lvl4pPr marL="1371376" indent="0">
              <a:buNone/>
              <a:defRPr sz="1600" b="1"/>
            </a:lvl4pPr>
            <a:lvl5pPr marL="1828505" indent="0">
              <a:buNone/>
              <a:defRPr sz="1600" b="1"/>
            </a:lvl5pPr>
            <a:lvl6pPr marL="2285630" indent="0">
              <a:buNone/>
              <a:defRPr sz="1600" b="1"/>
            </a:lvl6pPr>
            <a:lvl7pPr marL="2742755" indent="0">
              <a:buNone/>
              <a:defRPr sz="1600" b="1"/>
            </a:lvl7pPr>
            <a:lvl8pPr marL="3199881" indent="0">
              <a:buNone/>
              <a:defRPr sz="1600" b="1"/>
            </a:lvl8pPr>
            <a:lvl9pPr marL="365700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5" indent="0">
              <a:buNone/>
              <a:defRPr sz="2000" b="1"/>
            </a:lvl2pPr>
            <a:lvl3pPr marL="914251" indent="0">
              <a:buNone/>
              <a:defRPr sz="1800" b="1"/>
            </a:lvl3pPr>
            <a:lvl4pPr marL="1371376" indent="0">
              <a:buNone/>
              <a:defRPr sz="1600" b="1"/>
            </a:lvl4pPr>
            <a:lvl5pPr marL="1828505" indent="0">
              <a:buNone/>
              <a:defRPr sz="1600" b="1"/>
            </a:lvl5pPr>
            <a:lvl6pPr marL="2285630" indent="0">
              <a:buNone/>
              <a:defRPr sz="1600" b="1"/>
            </a:lvl6pPr>
            <a:lvl7pPr marL="2742755" indent="0">
              <a:buNone/>
              <a:defRPr sz="1600" b="1"/>
            </a:lvl7pPr>
            <a:lvl8pPr marL="3199881" indent="0">
              <a:buNone/>
              <a:defRPr sz="1600" b="1"/>
            </a:lvl8pPr>
            <a:lvl9pPr marL="365700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1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77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3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15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307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459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61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852" indent="-469852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957" indent="-43651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791" indent="-39524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690" indent="-38731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699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852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8004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5158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311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7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5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18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125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251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376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505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824" indent="-46982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901" indent="-436491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711" indent="-39522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589" indent="-38728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573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700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7824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4950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075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1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6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0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5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1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0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2123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125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251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376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505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824" indent="-46982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901" indent="-436491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711" indent="-39522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589" indent="-38728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573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700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7824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4950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075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1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6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0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5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1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0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99512" y="228600"/>
            <a:ext cx="8615891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9512" y="1295401"/>
            <a:ext cx="8615891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7492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132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265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397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532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831" indent="-469831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915" indent="-43649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731" indent="-39523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615" indent="-387292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604" indent="-398405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738" indent="-398405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7869" indent="-398405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5002" indent="-398405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134" indent="-398405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2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5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7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2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64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96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9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6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0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3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0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3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2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3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3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34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3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jpe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36.emf"/><Relationship Id="rId6" Type="http://schemas.openxmlformats.org/officeDocument/2006/relationships/oleObject" Target="../embeddings/oleObject14.bin"/><Relationship Id="rId7" Type="http://schemas.openxmlformats.org/officeDocument/2006/relationships/image" Target="../media/image37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38.e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39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17.bin"/><Relationship Id="rId5" Type="http://schemas.openxmlformats.org/officeDocument/2006/relationships/image" Target="../media/image38.emf"/><Relationship Id="rId6" Type="http://schemas.openxmlformats.org/officeDocument/2006/relationships/oleObject" Target="../embeddings/oleObject18.bin"/><Relationship Id="rId7" Type="http://schemas.openxmlformats.org/officeDocument/2006/relationships/image" Target="../media/image39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19.bin"/><Relationship Id="rId5" Type="http://schemas.openxmlformats.org/officeDocument/2006/relationships/image" Target="../media/image40.emf"/><Relationship Id="rId6" Type="http://schemas.openxmlformats.org/officeDocument/2006/relationships/oleObject" Target="../embeddings/oleObject20.bin"/><Relationship Id="rId7" Type="http://schemas.openxmlformats.org/officeDocument/2006/relationships/image" Target="../media/image41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21.bin"/><Relationship Id="rId5" Type="http://schemas.openxmlformats.org/officeDocument/2006/relationships/image" Target="../media/image41.emf"/><Relationship Id="rId6" Type="http://schemas.openxmlformats.org/officeDocument/2006/relationships/oleObject" Target="../embeddings/oleObject22.bin"/><Relationship Id="rId7" Type="http://schemas.openxmlformats.org/officeDocument/2006/relationships/image" Target="../media/image42.emf"/><Relationship Id="rId8" Type="http://schemas.openxmlformats.org/officeDocument/2006/relationships/oleObject" Target="../embeddings/oleObject23.bin"/><Relationship Id="rId9" Type="http://schemas.openxmlformats.org/officeDocument/2006/relationships/image" Target="../media/image40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24.bin"/><Relationship Id="rId5" Type="http://schemas.openxmlformats.org/officeDocument/2006/relationships/image" Target="../media/image43.emf"/><Relationship Id="rId6" Type="http://schemas.openxmlformats.org/officeDocument/2006/relationships/oleObject" Target="../embeddings/oleObject25.bin"/><Relationship Id="rId7" Type="http://schemas.openxmlformats.org/officeDocument/2006/relationships/image" Target="../media/image44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26.bin"/><Relationship Id="rId5" Type="http://schemas.openxmlformats.org/officeDocument/2006/relationships/image" Target="../media/image45.emf"/><Relationship Id="rId6" Type="http://schemas.openxmlformats.org/officeDocument/2006/relationships/oleObject" Target="../embeddings/oleObject27.bin"/><Relationship Id="rId7" Type="http://schemas.openxmlformats.org/officeDocument/2006/relationships/image" Target="../media/image46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28.bin"/><Relationship Id="rId5" Type="http://schemas.openxmlformats.org/officeDocument/2006/relationships/image" Target="../media/image47.emf"/><Relationship Id="rId6" Type="http://schemas.openxmlformats.org/officeDocument/2006/relationships/image" Target="../media/image49.emf"/><Relationship Id="rId7" Type="http://schemas.openxmlformats.org/officeDocument/2006/relationships/oleObject" Target="../embeddings/oleObject29.bin"/><Relationship Id="rId8" Type="http://schemas.openxmlformats.org/officeDocument/2006/relationships/image" Target="../media/image48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oleObject" Target="../embeddings/oleObject30.bin"/><Relationship Id="rId5" Type="http://schemas.openxmlformats.org/officeDocument/2006/relationships/image" Target="../media/image47.emf"/><Relationship Id="rId6" Type="http://schemas.openxmlformats.org/officeDocument/2006/relationships/oleObject" Target="../embeddings/oleObject31.bin"/><Relationship Id="rId7" Type="http://schemas.openxmlformats.org/officeDocument/2006/relationships/image" Target="../media/image50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oleObject32.bin"/><Relationship Id="rId5" Type="http://schemas.openxmlformats.org/officeDocument/2006/relationships/image" Target="../media/image47.emf"/><Relationship Id="rId6" Type="http://schemas.openxmlformats.org/officeDocument/2006/relationships/oleObject" Target="../embeddings/oleObject33.bin"/><Relationship Id="rId7" Type="http://schemas.openxmlformats.org/officeDocument/2006/relationships/image" Target="../media/image51.emf"/><Relationship Id="rId8" Type="http://schemas.openxmlformats.org/officeDocument/2006/relationships/image" Target="../media/image52.emf"/><Relationship Id="rId9" Type="http://schemas.openxmlformats.org/officeDocument/2006/relationships/image" Target="../media/image53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emf"/><Relationship Id="rId12" Type="http://schemas.openxmlformats.org/officeDocument/2006/relationships/oleObject" Target="../embeddings/oleObject38.bin"/><Relationship Id="rId13" Type="http://schemas.openxmlformats.org/officeDocument/2006/relationships/image" Target="../media/image62.emf"/><Relationship Id="rId14" Type="http://schemas.openxmlformats.org/officeDocument/2006/relationships/oleObject" Target="../embeddings/oleObject39.bin"/><Relationship Id="rId15" Type="http://schemas.openxmlformats.org/officeDocument/2006/relationships/image" Target="../media/image63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7.xml"/><Relationship Id="rId4" Type="http://schemas.openxmlformats.org/officeDocument/2006/relationships/oleObject" Target="../embeddings/oleObject34.bin"/><Relationship Id="rId5" Type="http://schemas.openxmlformats.org/officeDocument/2006/relationships/image" Target="../media/image58.emf"/><Relationship Id="rId6" Type="http://schemas.openxmlformats.org/officeDocument/2006/relationships/oleObject" Target="../embeddings/oleObject35.bin"/><Relationship Id="rId7" Type="http://schemas.openxmlformats.org/officeDocument/2006/relationships/image" Target="../media/image59.emf"/><Relationship Id="rId8" Type="http://schemas.openxmlformats.org/officeDocument/2006/relationships/oleObject" Target="../embeddings/oleObject36.bin"/><Relationship Id="rId9" Type="http://schemas.openxmlformats.org/officeDocument/2006/relationships/image" Target="../media/image60.emf"/><Relationship Id="rId10" Type="http://schemas.openxmlformats.org/officeDocument/2006/relationships/oleObject" Target="../embeddings/oleObject37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oleObject" Target="../embeddings/oleObject40.bin"/><Relationship Id="rId5" Type="http://schemas.openxmlformats.org/officeDocument/2006/relationships/image" Target="../media/image64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oleObject" Target="../embeddings/oleObject41.bin"/><Relationship Id="rId5" Type="http://schemas.openxmlformats.org/officeDocument/2006/relationships/image" Target="../media/image64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4" Type="http://schemas.openxmlformats.org/officeDocument/2006/relationships/oleObject" Target="../embeddings/oleObject42.bin"/><Relationship Id="rId5" Type="http://schemas.openxmlformats.org/officeDocument/2006/relationships/image" Target="../media/image64.emf"/><Relationship Id="rId6" Type="http://schemas.openxmlformats.org/officeDocument/2006/relationships/oleObject" Target="../embeddings/oleObject43.bin"/><Relationship Id="rId7" Type="http://schemas.openxmlformats.org/officeDocument/2006/relationships/image" Target="../media/image65.emf"/><Relationship Id="rId8" Type="http://schemas.openxmlformats.org/officeDocument/2006/relationships/oleObject" Target="../embeddings/oleObject44.bin"/><Relationship Id="rId9" Type="http://schemas.openxmlformats.org/officeDocument/2006/relationships/image" Target="../media/image66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4" Type="http://schemas.openxmlformats.org/officeDocument/2006/relationships/oleObject" Target="../embeddings/oleObject45.bin"/><Relationship Id="rId5" Type="http://schemas.openxmlformats.org/officeDocument/2006/relationships/image" Target="../media/image64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4" Type="http://schemas.openxmlformats.org/officeDocument/2006/relationships/oleObject" Target="../embeddings/oleObject46.bin"/><Relationship Id="rId5" Type="http://schemas.openxmlformats.org/officeDocument/2006/relationships/image" Target="../media/image64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4" Type="http://schemas.openxmlformats.org/officeDocument/2006/relationships/oleObject" Target="../embeddings/oleObject47.bin"/><Relationship Id="rId5" Type="http://schemas.openxmlformats.org/officeDocument/2006/relationships/image" Target="../media/image64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4" Type="http://schemas.openxmlformats.org/officeDocument/2006/relationships/oleObject" Target="../embeddings/oleObject48.bin"/><Relationship Id="rId5" Type="http://schemas.openxmlformats.org/officeDocument/2006/relationships/image" Target="../media/image64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4" Type="http://schemas.openxmlformats.org/officeDocument/2006/relationships/oleObject" Target="../embeddings/oleObject49.bin"/><Relationship Id="rId5" Type="http://schemas.openxmlformats.org/officeDocument/2006/relationships/image" Target="../media/image67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4" Type="http://schemas.openxmlformats.org/officeDocument/2006/relationships/oleObject" Target="../embeddings/oleObject50.bin"/><Relationship Id="rId5" Type="http://schemas.openxmlformats.org/officeDocument/2006/relationships/image" Target="../media/image67.emf"/><Relationship Id="rId6" Type="http://schemas.openxmlformats.org/officeDocument/2006/relationships/oleObject" Target="../embeddings/oleObject51.bin"/><Relationship Id="rId7" Type="http://schemas.openxmlformats.org/officeDocument/2006/relationships/image" Target="../media/image68.emf"/><Relationship Id="rId8" Type="http://schemas.openxmlformats.org/officeDocument/2006/relationships/oleObject" Target="../embeddings/oleObject52.bin"/><Relationship Id="rId9" Type="http://schemas.openxmlformats.org/officeDocument/2006/relationships/image" Target="../media/image69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4" Type="http://schemas.openxmlformats.org/officeDocument/2006/relationships/oleObject" Target="../embeddings/oleObject53.bin"/><Relationship Id="rId5" Type="http://schemas.openxmlformats.org/officeDocument/2006/relationships/image" Target="../media/image67.emf"/><Relationship Id="rId6" Type="http://schemas.openxmlformats.org/officeDocument/2006/relationships/oleObject" Target="../embeddings/oleObject54.bin"/><Relationship Id="rId7" Type="http://schemas.openxmlformats.org/officeDocument/2006/relationships/image" Target="../media/image68.emf"/><Relationship Id="rId8" Type="http://schemas.openxmlformats.org/officeDocument/2006/relationships/oleObject" Target="../embeddings/oleObject55.bin"/><Relationship Id="rId9" Type="http://schemas.openxmlformats.org/officeDocument/2006/relationships/image" Target="../media/image69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4" Type="http://schemas.openxmlformats.org/officeDocument/2006/relationships/image" Target="../media/image70.emf"/><Relationship Id="rId5" Type="http://schemas.openxmlformats.org/officeDocument/2006/relationships/oleObject" Target="../embeddings/oleObject56.bin"/><Relationship Id="rId6" Type="http://schemas.openxmlformats.org/officeDocument/2006/relationships/image" Target="../media/image71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3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4" Type="http://schemas.openxmlformats.org/officeDocument/2006/relationships/image" Target="../media/image74.jpeg"/><Relationship Id="rId5" Type="http://schemas.openxmlformats.org/officeDocument/2006/relationships/image" Target="../media/image75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4" Type="http://schemas.openxmlformats.org/officeDocument/2006/relationships/image" Target="../media/image76.jpeg"/><Relationship Id="rId5" Type="http://schemas.openxmlformats.org/officeDocument/2006/relationships/image" Target="../media/image77.jpe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1" y="457200"/>
            <a:ext cx="7772400" cy="1524000"/>
          </a:xfrm>
        </p:spPr>
        <p:txBody>
          <a:bodyPr/>
          <a:lstStyle/>
          <a:p>
            <a:pPr algn="ctr" eaLnBrk="1" hangingPunct="1"/>
            <a:r>
              <a:rPr lang="en-US" sz="3600" dirty="0" smtClean="0">
                <a:ea typeface="宋体" pitchFamily="2" charset="-122"/>
              </a:rPr>
              <a:t>Optimal Power Flow:</a:t>
            </a:r>
            <a:br>
              <a:rPr lang="en-US" sz="3600" dirty="0" smtClean="0">
                <a:ea typeface="宋体" pitchFamily="2" charset="-122"/>
              </a:rPr>
            </a:br>
            <a:r>
              <a:rPr lang="en-US" sz="2800" dirty="0" smtClean="0">
                <a:ea typeface="宋体" pitchFamily="2" charset="-122"/>
              </a:rPr>
              <a:t>online algorithm, fast dynamics</a:t>
            </a:r>
            <a:endParaRPr lang="en-US" sz="3600" dirty="0" smtClean="0"/>
          </a:p>
        </p:txBody>
      </p:sp>
      <p:sp>
        <p:nvSpPr>
          <p:cNvPr id="5124" name="Line 4"/>
          <p:cNvSpPr>
            <a:spLocks noChangeShapeType="1"/>
          </p:cNvSpPr>
          <p:nvPr/>
        </p:nvSpPr>
        <p:spPr bwMode="auto">
          <a:xfrm>
            <a:off x="914400" y="2057400"/>
            <a:ext cx="73152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91430" tIns="45716" rIns="91430" bIns="45716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971800" y="3200400"/>
            <a:ext cx="3200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altLang="zh-CN" sz="500" kern="0" dirty="0" smtClean="0">
              <a:latin typeface="+mn-lt"/>
              <a:ea typeface="宋体" pitchFamily="2" charset="-122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sz="2800" kern="0" dirty="0" smtClean="0">
                <a:latin typeface="Trebuchet MS" pitchFamily="34" charset="0"/>
              </a:rPr>
              <a:t>Steven Low</a:t>
            </a:r>
            <a:endParaRPr lang="en-US" sz="2400" kern="0" dirty="0" smtClean="0">
              <a:latin typeface="Trebuchet MS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46941" y="5879068"/>
            <a:ext cx="149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August 2016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0" y="4953000"/>
            <a:ext cx="2222500" cy="69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892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Key message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1219200"/>
            <a:ext cx="8610600" cy="5562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Large network of DERs</a:t>
            </a:r>
          </a:p>
          <a:p>
            <a:pPr lvl="1"/>
            <a:r>
              <a:rPr lang="en-US" dirty="0" smtClean="0"/>
              <a:t>Real-time optimization at scale</a:t>
            </a:r>
          </a:p>
          <a:p>
            <a:pPr lvl="1"/>
            <a:r>
              <a:rPr lang="en-US" dirty="0" smtClean="0"/>
              <a:t>Computational challenge: power flow solution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Online optimization </a:t>
            </a:r>
            <a:r>
              <a:rPr lang="en-US" sz="2000" dirty="0" smtClean="0"/>
              <a:t>[feedback control]</a:t>
            </a:r>
            <a:endParaRPr lang="en-US" sz="1400" dirty="0" smtClean="0"/>
          </a:p>
          <a:p>
            <a:pPr lvl="1"/>
            <a:r>
              <a:rPr lang="en-US" dirty="0" smtClean="0"/>
              <a:t>Network computes power flow solutions in real time at scale for free</a:t>
            </a:r>
          </a:p>
          <a:p>
            <a:pPr lvl="1"/>
            <a:r>
              <a:rPr lang="en-US" dirty="0" smtClean="0"/>
              <a:t>Exploit it for our optimization/control</a:t>
            </a:r>
          </a:p>
          <a:p>
            <a:pPr lvl="1"/>
            <a:r>
              <a:rPr lang="en-US" dirty="0" smtClean="0"/>
              <a:t>Naturally adapts to evolving network conditions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Examples</a:t>
            </a:r>
            <a:endParaRPr lang="en-US" dirty="0"/>
          </a:p>
          <a:p>
            <a:pPr lvl="1"/>
            <a:r>
              <a:rPr lang="en-US" dirty="0" smtClean="0"/>
              <a:t>Slow timescale: OPF</a:t>
            </a:r>
          </a:p>
          <a:p>
            <a:pPr lvl="1"/>
            <a:r>
              <a:rPr lang="en-US" dirty="0" smtClean="0"/>
              <a:t>Fast timescale: frequency control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072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6400800" cy="4953000"/>
          </a:xfrm>
        </p:spPr>
        <p:txBody>
          <a:bodyPr/>
          <a:lstStyle/>
          <a:p>
            <a:pPr lvl="1"/>
            <a:endParaRPr lang="en-US" sz="700" dirty="0" smtClean="0"/>
          </a:p>
          <a:p>
            <a:pPr marL="0" indent="0">
              <a:buNone/>
            </a:pP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Semidefinite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relaxations of OPF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Power flow models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Offline algorithms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71439" lvl="1" indent="0">
              <a:buNone/>
            </a:pPr>
            <a:endParaRPr lang="en-US" sz="3000" dirty="0" smtClean="0"/>
          </a:p>
          <a:p>
            <a:pPr marL="0" indent="0">
              <a:buNone/>
            </a:pPr>
            <a:r>
              <a:rPr lang="en-US" dirty="0" smtClean="0"/>
              <a:t>Online OPF</a:t>
            </a:r>
          </a:p>
          <a:p>
            <a:pPr lvl="1"/>
            <a:r>
              <a:rPr lang="en-US" sz="2000" dirty="0" smtClean="0"/>
              <a:t>Power flow models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dirty="0" smtClean="0"/>
              <a:t>Load-side frequency control</a:t>
            </a:r>
          </a:p>
          <a:p>
            <a:pPr lvl="1"/>
            <a:r>
              <a:rPr lang="en-US" sz="2000" dirty="0" smtClean="0"/>
              <a:t>Dynamic models</a:t>
            </a:r>
            <a:endParaRPr lang="en-US" sz="24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465986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Zhao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err="1">
                <a:solidFill>
                  <a:srgbClr val="0000FF"/>
                </a:solidFill>
              </a:rPr>
              <a:t>Topcu</a:t>
            </a:r>
            <a:r>
              <a:rPr lang="en-US" dirty="0">
                <a:solidFill>
                  <a:srgbClr val="0000FF"/>
                </a:solidFill>
              </a:rPr>
              <a:t>, Li, </a:t>
            </a:r>
            <a:r>
              <a:rPr lang="en-US" dirty="0" smtClean="0">
                <a:solidFill>
                  <a:srgbClr val="0000FF"/>
                </a:solidFill>
              </a:rPr>
              <a:t>L, TAC 2014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0" y="181987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Tutorial: </a:t>
            </a:r>
          </a:p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L, Convex relaxation of OPF, 2014</a:t>
            </a:r>
          </a:p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http://</a:t>
            </a:r>
            <a:r>
              <a:rPr lang="en-US" dirty="0" err="1" smtClean="0">
                <a:solidFill>
                  <a:srgbClr val="0000FF"/>
                </a:solidFill>
              </a:rPr>
              <a:t>netlab.caltech.edu</a:t>
            </a:r>
            <a:endParaRPr lang="en-US" dirty="0" smtClean="0">
              <a:solidFill>
                <a:srgbClr val="0000FF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71600" y="6256345"/>
            <a:ext cx="6400800" cy="609600"/>
            <a:chOff x="838200" y="6019800"/>
            <a:chExt cx="7162800" cy="762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3000" y="6019800"/>
              <a:ext cx="1136489" cy="762000"/>
            </a:xfrm>
            <a:prstGeom prst="rect">
              <a:avLst/>
            </a:prstGeom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69061" y="6184403"/>
              <a:ext cx="1208425" cy="413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38200" y="6169532"/>
              <a:ext cx="401718" cy="42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6109" y="6240247"/>
              <a:ext cx="941747" cy="35782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72200" y="6172200"/>
              <a:ext cx="403203" cy="40591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82253" y="6196923"/>
              <a:ext cx="434408" cy="43247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19600" y="6172200"/>
              <a:ext cx="457200" cy="4572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05600" y="6172200"/>
              <a:ext cx="1295400" cy="449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95813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1267361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00FF"/>
                </a:solidFill>
              </a:rPr>
              <a:t>Online OPF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4952" r="12042"/>
          <a:stretch/>
        </p:blipFill>
        <p:spPr>
          <a:xfrm>
            <a:off x="2448075" y="2590800"/>
            <a:ext cx="1112621" cy="1524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86529" y="4114800"/>
            <a:ext cx="1028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Gan</a:t>
            </a:r>
            <a:r>
              <a:rPr lang="en-US" sz="1600" dirty="0" smtClean="0"/>
              <a:t> (FB)</a:t>
            </a:r>
            <a:endParaRPr lang="en-US" sz="16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8939" r="9189"/>
          <a:stretch/>
        </p:blipFill>
        <p:spPr>
          <a:xfrm>
            <a:off x="3972075" y="2624554"/>
            <a:ext cx="1126981" cy="14716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57600" y="4072354"/>
            <a:ext cx="1837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Dvijotham</a:t>
            </a:r>
            <a:r>
              <a:rPr lang="en-US" sz="1600" dirty="0" smtClean="0"/>
              <a:t> (PNNL)</a:t>
            </a:r>
            <a:endParaRPr lang="en-US" sz="16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10276" r="11194"/>
          <a:stretch/>
        </p:blipFill>
        <p:spPr>
          <a:xfrm>
            <a:off x="5492446" y="2624554"/>
            <a:ext cx="1136954" cy="1447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724675" y="4072354"/>
            <a:ext cx="62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Tang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81909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Relaxations of OPF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80788" y="5181600"/>
            <a:ext cx="600101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But traditional algorithms are all offline …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… unsuitable for real-time optimization of</a:t>
            </a:r>
          </a:p>
          <a:p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    network of distributed energy resources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276001"/>
              </p:ext>
            </p:extLst>
          </p:nvPr>
        </p:nvGraphicFramePr>
        <p:xfrm>
          <a:off x="1006475" y="1752600"/>
          <a:ext cx="4251325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059" name="Equation" r:id="rId4" imgW="1409700" imgH="266700" progId="Equation.3">
                  <p:embed/>
                </p:oleObj>
              </mc:Choice>
              <mc:Fallback>
                <p:oleObj name="Equation" r:id="rId4" imgW="14097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6475" y="1752600"/>
                        <a:ext cx="4251325" cy="760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293639"/>
              </p:ext>
            </p:extLst>
          </p:nvPr>
        </p:nvGraphicFramePr>
        <p:xfrm>
          <a:off x="990600" y="3048000"/>
          <a:ext cx="4325617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060" name="Equation" r:id="rId6" imgW="1435100" imgH="279400" progId="Equation.3">
                  <p:embed/>
                </p:oleObj>
              </mc:Choice>
              <mc:Fallback>
                <p:oleObj name="Equation" r:id="rId6" imgW="1435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90600" y="3048000"/>
                        <a:ext cx="4325617" cy="795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01303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Relaxations of OPF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8200" y="5486400"/>
            <a:ext cx="5567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We will compare our online algorithm to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relaxation </a:t>
            </a:r>
            <a:r>
              <a:rPr lang="en-US" sz="2400" dirty="0" err="1" smtClean="0">
                <a:solidFill>
                  <a:srgbClr val="0000FF"/>
                </a:solidFill>
              </a:rPr>
              <a:t>wrt</a:t>
            </a:r>
            <a:r>
              <a:rPr lang="en-US" sz="2400" dirty="0" smtClean="0">
                <a:solidFill>
                  <a:srgbClr val="0000FF"/>
                </a:solidFill>
              </a:rPr>
              <a:t> optimality and speed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730801"/>
              </p:ext>
            </p:extLst>
          </p:nvPr>
        </p:nvGraphicFramePr>
        <p:xfrm>
          <a:off x="1006475" y="1752600"/>
          <a:ext cx="4251325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648" name="Equation" r:id="rId4" imgW="1409700" imgH="266700" progId="Equation.3">
                  <p:embed/>
                </p:oleObj>
              </mc:Choice>
              <mc:Fallback>
                <p:oleObj name="Equation" r:id="rId4" imgW="14097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6475" y="1752600"/>
                        <a:ext cx="4251325" cy="760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293639"/>
              </p:ext>
            </p:extLst>
          </p:nvPr>
        </p:nvGraphicFramePr>
        <p:xfrm>
          <a:off x="990600" y="3048000"/>
          <a:ext cx="4325617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649" name="Equation" r:id="rId6" imgW="1435100" imgH="279400" progId="Equation.3">
                  <p:embed/>
                </p:oleObj>
              </mc:Choice>
              <mc:Fallback>
                <p:oleObj name="Equation" r:id="rId6" imgW="1435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90600" y="3048000"/>
                        <a:ext cx="4325617" cy="795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62942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0" y="2362200"/>
            <a:ext cx="3076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flow equations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679336"/>
              </p:ext>
            </p:extLst>
          </p:nvPr>
        </p:nvGraphicFramePr>
        <p:xfrm>
          <a:off x="914400" y="1119188"/>
          <a:ext cx="4800600" cy="318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342" name="Equation" r:id="rId4" imgW="1651000" imgH="1168400" progId="Equation.3">
                  <p:embed/>
                </p:oleObj>
              </mc:Choice>
              <mc:Fallback>
                <p:oleObj name="Equation" r:id="rId4" imgW="1651000" imgH="116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119188"/>
                        <a:ext cx="4800600" cy="318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760141" y="3048000"/>
            <a:ext cx="33838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operational constraints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48446" y="3657600"/>
            <a:ext cx="210015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apacity limits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905000" y="2438400"/>
            <a:ext cx="7086600" cy="1828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7944" y="3657600"/>
            <a:ext cx="1758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ontrollable 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devices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52800" y="3664803"/>
            <a:ext cx="2101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u</a:t>
            </a:r>
            <a:r>
              <a:rPr lang="en-US" sz="2400" dirty="0" smtClean="0">
                <a:solidFill>
                  <a:srgbClr val="0000FF"/>
                </a:solidFill>
              </a:rPr>
              <a:t>ncontrollable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state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2209800" y="2286000"/>
            <a:ext cx="0" cy="12954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2743200" y="2286000"/>
            <a:ext cx="1524000" cy="13716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739255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0" y="2362200"/>
            <a:ext cx="3076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flow equations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898643"/>
              </p:ext>
            </p:extLst>
          </p:nvPr>
        </p:nvGraphicFramePr>
        <p:xfrm>
          <a:off x="914400" y="1119188"/>
          <a:ext cx="4800600" cy="318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90" name="Equation" r:id="rId4" imgW="1651000" imgH="1168400" progId="Equation.3">
                  <p:embed/>
                </p:oleObj>
              </mc:Choice>
              <mc:Fallback>
                <p:oleObj name="Equation" r:id="rId4" imgW="1651000" imgH="116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119188"/>
                        <a:ext cx="4800600" cy="318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760141" y="3048000"/>
            <a:ext cx="33838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operational constraints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48446" y="3657600"/>
            <a:ext cx="210015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apacity limits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905000" y="3048000"/>
            <a:ext cx="7086600" cy="1219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1675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0" y="2362200"/>
            <a:ext cx="3076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flow equations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762889"/>
              </p:ext>
            </p:extLst>
          </p:nvPr>
        </p:nvGraphicFramePr>
        <p:xfrm>
          <a:off x="914400" y="1119188"/>
          <a:ext cx="4800600" cy="318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527" name="Equation" r:id="rId4" imgW="1651000" imgH="1168400" progId="Equation.3">
                  <p:embed/>
                </p:oleObj>
              </mc:Choice>
              <mc:Fallback>
                <p:oleObj name="Equation" r:id="rId4" imgW="1651000" imgH="116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119188"/>
                        <a:ext cx="4800600" cy="318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760141" y="3048000"/>
            <a:ext cx="33838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operational constraints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48446" y="3657600"/>
            <a:ext cx="210015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apacity limits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863317"/>
              </p:ext>
            </p:extLst>
          </p:nvPr>
        </p:nvGraphicFramePr>
        <p:xfrm>
          <a:off x="990600" y="5181600"/>
          <a:ext cx="7340600" cy="110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528" name="Equation" r:id="rId6" imgW="2679700" imgH="431800" progId="Equation.3">
                  <p:embed/>
                </p:oleObj>
              </mc:Choice>
              <mc:Fallback>
                <p:oleObj name="Equation" r:id="rId6" imgW="2679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90600" y="5181600"/>
                        <a:ext cx="7340600" cy="1109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21376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OPF: eliminate </a:t>
            </a:r>
            <a:r>
              <a:rPr lang="en-US" sz="3600" i="1" dirty="0" smtClean="0">
                <a:latin typeface="Times New Roman"/>
                <a:cs typeface="Times New Roman"/>
              </a:rPr>
              <a:t>y</a:t>
            </a:r>
            <a:endParaRPr lang="en-US" i="1" dirty="0">
              <a:latin typeface="Times New Roman"/>
              <a:cs typeface="Times New Roman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8812"/>
              </p:ext>
            </p:extLst>
          </p:nvPr>
        </p:nvGraphicFramePr>
        <p:xfrm>
          <a:off x="914400" y="1219200"/>
          <a:ext cx="4800600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415" name="Equation" r:id="rId4" imgW="1651000" imgH="749300" progId="Equation.3">
                  <p:embed/>
                </p:oleObj>
              </mc:Choice>
              <mc:Fallback>
                <p:oleObj name="Equation" r:id="rId4" imgW="1651000" imgH="74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219200"/>
                        <a:ext cx="4800600" cy="204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38705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OPF: add barrier</a:t>
            </a:r>
            <a:endParaRPr lang="en-US" i="1" dirty="0">
              <a:latin typeface="Times New Roman"/>
              <a:cs typeface="Times New Roman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907679"/>
              </p:ext>
            </p:extLst>
          </p:nvPr>
        </p:nvGraphicFramePr>
        <p:xfrm>
          <a:off x="914400" y="1219200"/>
          <a:ext cx="4800600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593" name="Equation" r:id="rId4" imgW="1651000" imgH="749300" progId="Equation.3">
                  <p:embed/>
                </p:oleObj>
              </mc:Choice>
              <mc:Fallback>
                <p:oleObj name="Equation" r:id="rId4" imgW="1651000" imgH="74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219200"/>
                        <a:ext cx="4800600" cy="204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947737" y="5456237"/>
            <a:ext cx="6075595" cy="1090613"/>
            <a:chOff x="947737" y="5105400"/>
            <a:chExt cx="6075595" cy="1090613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0146280"/>
                </p:ext>
              </p:extLst>
            </p:nvPr>
          </p:nvGraphicFramePr>
          <p:xfrm>
            <a:off x="947737" y="5186363"/>
            <a:ext cx="3548063" cy="1009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7594" name="Equation" r:id="rId6" imgW="1295400" imgH="393700" progId="Equation.3">
                    <p:embed/>
                  </p:oleObj>
                </mc:Choice>
                <mc:Fallback>
                  <p:oleObj name="Equation" r:id="rId6" imgW="12954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47737" y="5186363"/>
                          <a:ext cx="3548063" cy="1009650"/>
                        </a:xfrm>
                        <a:prstGeom prst="rect">
                          <a:avLst/>
                        </a:prstGeom>
                        <a:ln w="38100" cmpd="sng">
                          <a:solidFill>
                            <a:srgbClr val="0000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4953000" y="5105400"/>
              <a:ext cx="20703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smtClean="0">
                  <a:solidFill>
                    <a:srgbClr val="0000FF"/>
                  </a:solidFill>
                  <a:latin typeface="Times New Roman"/>
                  <a:cs typeface="Times New Roman"/>
                </a:rPr>
                <a:t>L</a:t>
              </a:r>
              <a:r>
                <a:rPr lang="en-US" sz="2400" dirty="0" smtClean="0">
                  <a:solidFill>
                    <a:srgbClr val="0000FF"/>
                  </a:solidFill>
                </a:rPr>
                <a:t>: </a:t>
              </a:r>
              <a:r>
                <a:rPr lang="en-US" sz="2400" dirty="0" err="1" smtClean="0">
                  <a:solidFill>
                    <a:srgbClr val="0000FF"/>
                  </a:solidFill>
                </a:rPr>
                <a:t>nonconvex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62200" y="3581400"/>
            <a:ext cx="2583392" cy="1676400"/>
            <a:chOff x="3200400" y="3810000"/>
            <a:chExt cx="2583392" cy="1676400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>
              <a:off x="3200400" y="3810000"/>
              <a:ext cx="0" cy="16764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3276600" y="4182070"/>
              <a:ext cx="25071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a</a:t>
              </a:r>
              <a:r>
                <a:rPr lang="en-US" dirty="0" smtClean="0">
                  <a:solidFill>
                    <a:srgbClr val="0000FF"/>
                  </a:solidFill>
                </a:rPr>
                <a:t>dd barrier </a:t>
              </a:r>
              <a:r>
                <a:rPr lang="en-US" dirty="0">
                  <a:solidFill>
                    <a:srgbClr val="0000FF"/>
                  </a:solidFill>
                </a:rPr>
                <a:t>function</a:t>
              </a:r>
            </a:p>
            <a:p>
              <a:r>
                <a:rPr lang="en-US" dirty="0" smtClean="0">
                  <a:solidFill>
                    <a:srgbClr val="0000FF"/>
                  </a:solidFill>
                </a:rPr>
                <a:t>to </a:t>
              </a:r>
              <a:r>
                <a:rPr lang="en-US" dirty="0">
                  <a:solidFill>
                    <a:srgbClr val="0000FF"/>
                  </a:solidFill>
                </a:rPr>
                <a:t>remove</a:t>
              </a:r>
            </a:p>
            <a:p>
              <a:r>
                <a:rPr lang="en-US" dirty="0">
                  <a:solidFill>
                    <a:srgbClr val="0000FF"/>
                  </a:solidFill>
                </a:rPr>
                <a:t>o</a:t>
              </a:r>
              <a:r>
                <a:rPr lang="en-US" dirty="0" smtClean="0">
                  <a:solidFill>
                    <a:srgbClr val="0000FF"/>
                  </a:solidFill>
                </a:rPr>
                <a:t>perational constraints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18073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075605" y="4309646"/>
            <a:ext cx="1267795" cy="1862554"/>
            <a:chOff x="4635796" y="4919246"/>
            <a:chExt cx="1267795" cy="186255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4391" y="4919246"/>
              <a:ext cx="1143000" cy="15240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635796" y="6443246"/>
              <a:ext cx="12677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Li (Harvard)</a:t>
              </a:r>
              <a:endParaRPr lang="en-US" sz="1600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137" r="7703"/>
          <a:stretch/>
        </p:blipFill>
        <p:spPr>
          <a:xfrm>
            <a:off x="7808591" y="4309646"/>
            <a:ext cx="1183009" cy="15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6273" r="4350"/>
          <a:stretch/>
        </p:blipFill>
        <p:spPr>
          <a:xfrm>
            <a:off x="6248046" y="4309646"/>
            <a:ext cx="1135099" cy="15240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523978" y="4309646"/>
            <a:ext cx="1495822" cy="1862554"/>
            <a:chOff x="4523978" y="4919246"/>
            <a:chExt cx="1495822" cy="186255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/>
            <a:srcRect l="10236" r="5355"/>
            <a:stretch/>
          </p:blipFill>
          <p:spPr>
            <a:xfrm>
              <a:off x="4712569" y="4919246"/>
              <a:ext cx="1115600" cy="15240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523978" y="6443246"/>
              <a:ext cx="14958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Mallada</a:t>
              </a:r>
              <a:r>
                <a:rPr lang="en-US" sz="1600" dirty="0" smtClean="0"/>
                <a:t> (JHU)</a:t>
              </a:r>
              <a:endParaRPr lang="en-US" sz="1600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092182" y="5833646"/>
            <a:ext cx="1496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Topcu</a:t>
            </a:r>
            <a:r>
              <a:rPr lang="en-US" sz="1600" dirty="0" smtClean="0"/>
              <a:t> (Austin)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7696200" y="583364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Zhao (NREL)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76200" y="4919246"/>
            <a:ext cx="119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Dynamics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152400"/>
            <a:ext cx="1117600" cy="152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l="20580" r="17099"/>
          <a:stretch/>
        </p:blipFill>
        <p:spPr>
          <a:xfrm>
            <a:off x="1600200" y="152400"/>
            <a:ext cx="1135098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l="10841" r="6544"/>
          <a:stretch/>
        </p:blipFill>
        <p:spPr>
          <a:xfrm>
            <a:off x="4648200" y="152400"/>
            <a:ext cx="1135098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/>
          <a:srcRect l="14952" r="12042"/>
          <a:stretch/>
        </p:blipFill>
        <p:spPr>
          <a:xfrm>
            <a:off x="1600200" y="2209800"/>
            <a:ext cx="1112621" cy="152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152400"/>
            <a:ext cx="1141529" cy="1524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/>
          <a:srcRect l="14952" r="12042"/>
          <a:stretch/>
        </p:blipFill>
        <p:spPr>
          <a:xfrm>
            <a:off x="6248400" y="152400"/>
            <a:ext cx="1112621" cy="1524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0" y="1676400"/>
            <a:ext cx="1347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Bose (UIUC)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3276600" y="1676400"/>
            <a:ext cx="89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Chandy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4739538" y="1676400"/>
            <a:ext cx="823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Farivar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286854" y="1676400"/>
            <a:ext cx="1028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Gan</a:t>
            </a:r>
            <a:r>
              <a:rPr lang="en-US" sz="1600" dirty="0" smtClean="0"/>
              <a:t> (FB)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7651627" y="1676400"/>
            <a:ext cx="1416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Lavaei</a:t>
            </a:r>
            <a:r>
              <a:rPr lang="en-US" sz="1600" dirty="0" smtClean="0"/>
              <a:t> (UCB)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638654" y="3733800"/>
            <a:ext cx="1028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Gan</a:t>
            </a:r>
            <a:r>
              <a:rPr lang="en-US" sz="1600" dirty="0" smtClean="0"/>
              <a:t> (FB)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76200" y="2788622"/>
            <a:ext cx="139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Online OPF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2"/>
          <a:srcRect l="8939" r="9189"/>
          <a:stretch/>
        </p:blipFill>
        <p:spPr>
          <a:xfrm>
            <a:off x="3124200" y="2243554"/>
            <a:ext cx="1126981" cy="147168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895600" y="3691354"/>
            <a:ext cx="1837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Dvijotham</a:t>
            </a:r>
            <a:r>
              <a:rPr lang="en-US" sz="1600" dirty="0" smtClean="0"/>
              <a:t> (PNNL)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3"/>
          <a:srcRect l="10276" r="11194"/>
          <a:stretch/>
        </p:blipFill>
        <p:spPr>
          <a:xfrm>
            <a:off x="4644571" y="2243554"/>
            <a:ext cx="1136954" cy="14478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76800" y="3691354"/>
            <a:ext cx="62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Tang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00200" y="4419600"/>
            <a:ext cx="1091596" cy="1447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295400" y="5833646"/>
            <a:ext cx="1724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Bialek</a:t>
            </a:r>
            <a:r>
              <a:rPr lang="en-US" sz="1600" dirty="0" smtClean="0"/>
              <a:t> (</a:t>
            </a:r>
            <a:r>
              <a:rPr lang="en-US" sz="1600" dirty="0" err="1" smtClean="0"/>
              <a:t>Skoltech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 bwMode="auto">
          <a:xfrm>
            <a:off x="0" y="152400"/>
            <a:ext cx="9144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9859" y="649069"/>
            <a:ext cx="11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OPF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relaxation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600200" y="6392855"/>
            <a:ext cx="6324600" cy="541345"/>
            <a:chOff x="838200" y="6019800"/>
            <a:chExt cx="7162800" cy="76200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53000" y="6019800"/>
              <a:ext cx="1136489" cy="762000"/>
            </a:xfrm>
            <a:prstGeom prst="rect">
              <a:avLst/>
            </a:prstGeom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3069061" y="6184403"/>
              <a:ext cx="1208425" cy="413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1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838200" y="6169532"/>
              <a:ext cx="401718" cy="42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06109" y="6240247"/>
              <a:ext cx="941747" cy="357823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72200" y="6172200"/>
              <a:ext cx="403203" cy="40591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82253" y="6196923"/>
              <a:ext cx="434408" cy="432477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419600" y="6172200"/>
              <a:ext cx="457200" cy="4572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705600" y="6172200"/>
              <a:ext cx="1295400" cy="449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10613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</a:t>
            </a:r>
            <a:r>
              <a:rPr lang="en-US" sz="2400" dirty="0" smtClean="0"/>
              <a:t>(feedback) </a:t>
            </a:r>
            <a:r>
              <a:rPr lang="en-US" dirty="0" smtClean="0"/>
              <a:t>perspective</a:t>
            </a: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063522"/>
              </p:ext>
            </p:extLst>
          </p:nvPr>
        </p:nvGraphicFramePr>
        <p:xfrm>
          <a:off x="1177564" y="4837112"/>
          <a:ext cx="4903788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957" name="Equation" r:id="rId4" imgW="1790700" imgH="431800" progId="Equation.3">
                  <p:embed/>
                </p:oleObj>
              </mc:Choice>
              <mc:Fallback>
                <p:oleObj name="Equation" r:id="rId4" imgW="1790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77564" y="4837112"/>
                        <a:ext cx="4903788" cy="1106488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662184"/>
              </p:ext>
            </p:extLst>
          </p:nvPr>
        </p:nvGraphicFramePr>
        <p:xfrm>
          <a:off x="1661752" y="1636712"/>
          <a:ext cx="3859212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958" name="Equation" r:id="rId6" imgW="1409700" imgH="431800" progId="Equation.3">
                  <p:embed/>
                </p:oleObj>
              </mc:Choice>
              <mc:Fallback>
                <p:oleObj name="Equation" r:id="rId6" imgW="1409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61752" y="1636712"/>
                        <a:ext cx="3859212" cy="1106488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/>
          <p:nvPr/>
        </p:nvCxnSpPr>
        <p:spPr bwMode="auto">
          <a:xfrm>
            <a:off x="2968744" y="2819400"/>
            <a:ext cx="0" cy="1981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4111744" y="2819400"/>
            <a:ext cx="0" cy="1981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4" name="TextBox 3"/>
          <p:cNvSpPr txBox="1"/>
          <p:nvPr/>
        </p:nvSpPr>
        <p:spPr>
          <a:xfrm>
            <a:off x="1710964" y="3386316"/>
            <a:ext cx="113462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 dirty="0" smtClean="0"/>
              <a:t>ontrol</a:t>
            </a:r>
          </a:p>
          <a:p>
            <a:pPr algn="ctr"/>
            <a:r>
              <a:rPr lang="en-US" sz="2800" i="1" dirty="0">
                <a:latin typeface="Times New Roman"/>
                <a:cs typeface="Times New Roman"/>
              </a:rPr>
              <a:t>x</a:t>
            </a:r>
            <a:r>
              <a:rPr lang="en-US" sz="2800" i="1" dirty="0" smtClean="0">
                <a:latin typeface="Times New Roman"/>
                <a:cs typeface="Times New Roman"/>
              </a:rPr>
              <a:t>(t)</a:t>
            </a:r>
            <a:endParaRPr lang="en-US" sz="2800" i="1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98707" y="3157716"/>
            <a:ext cx="225449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measurement,</a:t>
            </a:r>
          </a:p>
          <a:p>
            <a:pPr algn="ctr"/>
            <a:r>
              <a:rPr lang="en-US" sz="2400" dirty="0" smtClean="0"/>
              <a:t>communication</a:t>
            </a:r>
          </a:p>
          <a:p>
            <a:pPr algn="ctr"/>
            <a:r>
              <a:rPr lang="en-US" sz="2800" i="1" dirty="0">
                <a:latin typeface="Times New Roman"/>
                <a:cs typeface="Times New Roman"/>
              </a:rPr>
              <a:t>y</a:t>
            </a:r>
            <a:r>
              <a:rPr lang="en-US" sz="2800" i="1" dirty="0" smtClean="0">
                <a:latin typeface="Times New Roman"/>
                <a:cs typeface="Times New Roman"/>
              </a:rPr>
              <a:t>(t)</a:t>
            </a:r>
            <a:endParaRPr lang="en-US" sz="2800" i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7620000" y="5083314"/>
            <a:ext cx="1111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dirty="0" smtClean="0">
                <a:solidFill>
                  <a:srgbClr val="0000FF"/>
                </a:solidFill>
              </a:rPr>
              <a:t>hysical </a:t>
            </a:r>
          </a:p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network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7620000" y="1828800"/>
            <a:ext cx="10827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c</a:t>
            </a:r>
            <a:r>
              <a:rPr lang="en-US" sz="2000" dirty="0" smtClean="0">
                <a:solidFill>
                  <a:srgbClr val="0000FF"/>
                </a:solidFill>
              </a:rPr>
              <a:t>yber </a:t>
            </a:r>
          </a:p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network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1139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gradient algorithm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667000"/>
            <a:ext cx="6096000" cy="457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75935" y="2438400"/>
            <a:ext cx="5272465" cy="2305050"/>
            <a:chOff x="975935" y="3048000"/>
            <a:chExt cx="5272465" cy="2305050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19860398"/>
                </p:ext>
              </p:extLst>
            </p:nvPr>
          </p:nvGraphicFramePr>
          <p:xfrm>
            <a:off x="1587500" y="3657600"/>
            <a:ext cx="4660900" cy="1695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8617" name="Equation" r:id="rId4" imgW="1701800" imgH="660400" progId="Equation.3">
                    <p:embed/>
                  </p:oleObj>
                </mc:Choice>
                <mc:Fallback>
                  <p:oleObj name="Equation" r:id="rId4" imgW="1701800" imgH="660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587500" y="3657600"/>
                          <a:ext cx="4660900" cy="1695450"/>
                        </a:xfrm>
                        <a:prstGeom prst="rect">
                          <a:avLst/>
                        </a:prstGeom>
                        <a:ln w="3810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975935" y="3048000"/>
              <a:ext cx="4815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</a:rPr>
                <a:t>g</a:t>
              </a:r>
              <a:r>
                <a:rPr lang="en-US" sz="2800" dirty="0" smtClean="0">
                  <a:solidFill>
                    <a:srgbClr val="0000FF"/>
                  </a:solidFill>
                </a:rPr>
                <a:t>radient projection algorithm: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934200" y="3352800"/>
            <a:ext cx="1695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a</a:t>
            </a:r>
            <a:r>
              <a:rPr lang="en-US" sz="2000" dirty="0" smtClean="0">
                <a:solidFill>
                  <a:srgbClr val="0000FF"/>
                </a:solidFill>
              </a:rPr>
              <a:t>ctive control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34200" y="4248090"/>
            <a:ext cx="1781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l</a:t>
            </a:r>
            <a:r>
              <a:rPr lang="en-US" sz="2000" dirty="0" smtClean="0">
                <a:solidFill>
                  <a:srgbClr val="0000FF"/>
                </a:solidFill>
              </a:rPr>
              <a:t>aw of physics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069201"/>
              </p:ext>
            </p:extLst>
          </p:nvPr>
        </p:nvGraphicFramePr>
        <p:xfrm>
          <a:off x="1616075" y="1198563"/>
          <a:ext cx="3548063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618" name="Equation" r:id="rId6" imgW="1295400" imgH="393700" progId="Equation.3">
                  <p:embed/>
                </p:oleObj>
              </mc:Choice>
              <mc:Fallback>
                <p:oleObj name="Equation" r:id="rId6" imgW="1295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16075" y="1198563"/>
                        <a:ext cx="3548063" cy="1011237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990600" y="5486400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Explicitly exploits network as power flow solver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Naturally tracks changing network conditions</a:t>
            </a:r>
          </a:p>
        </p:txBody>
      </p:sp>
    </p:spTree>
    <p:extLst>
      <p:ext uri="{BB962C8B-B14F-4D97-AF65-F5344CB8AC3E}">
        <p14:creationId xmlns:p14="http://schemas.microsoft.com/office/powerpoint/2010/main" val="30322660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gradient algorithm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667000"/>
            <a:ext cx="6096000" cy="457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75935" y="2438400"/>
            <a:ext cx="5272465" cy="2305050"/>
            <a:chOff x="975935" y="3048000"/>
            <a:chExt cx="5272465" cy="2305050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7955937"/>
                </p:ext>
              </p:extLst>
            </p:nvPr>
          </p:nvGraphicFramePr>
          <p:xfrm>
            <a:off x="1587500" y="3657600"/>
            <a:ext cx="4660900" cy="1695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9641" name="Equation" r:id="rId4" imgW="1701800" imgH="660400" progId="Equation.3">
                    <p:embed/>
                  </p:oleObj>
                </mc:Choice>
                <mc:Fallback>
                  <p:oleObj name="Equation" r:id="rId4" imgW="1701800" imgH="660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587500" y="3657600"/>
                          <a:ext cx="4660900" cy="1695450"/>
                        </a:xfrm>
                        <a:prstGeom prst="rect">
                          <a:avLst/>
                        </a:prstGeom>
                        <a:ln w="3810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975935" y="3048000"/>
              <a:ext cx="4815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</a:rPr>
                <a:t>g</a:t>
              </a:r>
              <a:r>
                <a:rPr lang="en-US" sz="2800" dirty="0" smtClean="0">
                  <a:solidFill>
                    <a:srgbClr val="0000FF"/>
                  </a:solidFill>
                </a:rPr>
                <a:t>radient projection algorithm: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934200" y="3352800"/>
            <a:ext cx="1695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a</a:t>
            </a:r>
            <a:r>
              <a:rPr lang="en-US" sz="2000" dirty="0" smtClean="0">
                <a:solidFill>
                  <a:srgbClr val="0000FF"/>
                </a:solidFill>
              </a:rPr>
              <a:t>ctive control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34200" y="4248090"/>
            <a:ext cx="1781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l</a:t>
            </a:r>
            <a:r>
              <a:rPr lang="en-US" sz="2000" dirty="0" smtClean="0">
                <a:solidFill>
                  <a:srgbClr val="0000FF"/>
                </a:solidFill>
              </a:rPr>
              <a:t>aw of physics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0600" y="5429072"/>
            <a:ext cx="360868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00FF"/>
                </a:solidFill>
              </a:rPr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Optimality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Tracking performance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057897"/>
              </p:ext>
            </p:extLst>
          </p:nvPr>
        </p:nvGraphicFramePr>
        <p:xfrm>
          <a:off x="1616075" y="1198563"/>
          <a:ext cx="3548063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642" name="Equation" r:id="rId6" imgW="1295400" imgH="393700" progId="Equation.3">
                  <p:embed/>
                </p:oleObj>
              </mc:Choice>
              <mc:Fallback>
                <p:oleObj name="Equation" r:id="rId6" imgW="1295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16075" y="1198563"/>
                        <a:ext cx="3548063" cy="1011237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5580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Local optimality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667000"/>
            <a:ext cx="6096000" cy="457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784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Under appropriate assumptions</a:t>
            </a:r>
          </a:p>
          <a:p>
            <a:pPr marL="0" indent="0" eaLnBrk="1" hangingPunct="1">
              <a:buNone/>
            </a:pPr>
            <a:endParaRPr lang="en-US" altLang="zh-CN" sz="1100" dirty="0" smtClean="0">
              <a:latin typeface="Times New Roman"/>
              <a:ea typeface="宋体" pitchFamily="2" charset="-122"/>
              <a:cs typeface="Times New Roman"/>
            </a:endParaRPr>
          </a:p>
          <a:p>
            <a:pPr lvl="1" eaLnBrk="1" hangingPunct="1"/>
            <a:r>
              <a:rPr lang="en-US" altLang="zh-CN" i="1" dirty="0" smtClean="0">
                <a:latin typeface="Times New Roman"/>
                <a:ea typeface="宋体" pitchFamily="2" charset="-122"/>
                <a:cs typeface="Times New Roman"/>
              </a:rPr>
              <a:t>x(t)</a:t>
            </a:r>
            <a:r>
              <a:rPr lang="en-US" altLang="zh-CN" sz="1800" dirty="0" smtClean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converges to set of local optima</a:t>
            </a:r>
            <a:endParaRPr lang="en-US" altLang="zh-CN" dirty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if #local optima is finite, </a:t>
            </a:r>
            <a:r>
              <a:rPr lang="en-US" altLang="zh-CN" sz="2800" i="1" dirty="0">
                <a:latin typeface="Times New Roman"/>
                <a:ea typeface="宋体" pitchFamily="2" charset="-122"/>
                <a:cs typeface="Times New Roman"/>
              </a:rPr>
              <a:t>x(t)</a:t>
            </a:r>
            <a:r>
              <a:rPr lang="en-US" altLang="zh-CN" sz="2000" dirty="0" smtClean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converges</a:t>
            </a:r>
            <a:endParaRPr lang="en-US" altLang="zh-CN" dirty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dirty="0" smtClean="0"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02441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Global optimality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667000"/>
            <a:ext cx="6096000" cy="457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791864"/>
              </p:ext>
            </p:extLst>
          </p:nvPr>
        </p:nvGraphicFramePr>
        <p:xfrm>
          <a:off x="974725" y="2514600"/>
          <a:ext cx="58070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204" name="Equation" r:id="rId4" imgW="2120900" imgH="241300" progId="Equation.3">
                  <p:embed/>
                </p:oleObj>
              </mc:Choice>
              <mc:Fallback>
                <p:oleObj name="Equation" r:id="rId4" imgW="2120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4725" y="2514600"/>
                        <a:ext cx="5807075" cy="619125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527342"/>
              </p:ext>
            </p:extLst>
          </p:nvPr>
        </p:nvGraphicFramePr>
        <p:xfrm>
          <a:off x="938213" y="1143000"/>
          <a:ext cx="5567362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205" name="Equation" r:id="rId6" imgW="2032000" imgH="444500" progId="Equation.3">
                  <p:embed/>
                </p:oleObj>
              </mc:Choice>
              <mc:Fallback>
                <p:oleObj name="Equation" r:id="rId6" imgW="20320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8213" y="1143000"/>
                        <a:ext cx="5567362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609600" y="4495800"/>
            <a:ext cx="8305800" cy="1905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38200" y="3505200"/>
            <a:ext cx="80010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If co{local optima} are in </a:t>
            </a:r>
            <a:r>
              <a:rPr lang="en-US" altLang="zh-CN" sz="3200" i="1" dirty="0" smtClean="0">
                <a:latin typeface="Times New Roman"/>
                <a:ea typeface="宋体" pitchFamily="2" charset="-122"/>
                <a:cs typeface="Times New Roman"/>
              </a:rPr>
              <a:t>A</a:t>
            </a:r>
            <a:r>
              <a:rPr lang="en-US" altLang="zh-CN" dirty="0" smtClean="0">
                <a:ea typeface="宋体" pitchFamily="2" charset="-122"/>
              </a:rPr>
              <a:t> then</a:t>
            </a:r>
            <a:endParaRPr lang="en-US" altLang="zh-CN" sz="12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sz="2800" i="1" dirty="0">
                <a:latin typeface="Times New Roman"/>
                <a:ea typeface="宋体" pitchFamily="2" charset="-122"/>
                <a:cs typeface="Times New Roman"/>
              </a:rPr>
              <a:t>x(t)</a:t>
            </a:r>
            <a:r>
              <a:rPr lang="en-US" altLang="zh-CN" sz="2000" dirty="0" smtClean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converges to the set of global optima</a:t>
            </a:r>
            <a:endParaRPr lang="en-US" altLang="zh-CN" sz="12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sz="2800" i="1" dirty="0">
                <a:latin typeface="Times New Roman"/>
                <a:ea typeface="宋体" pitchFamily="2" charset="-122"/>
                <a:cs typeface="Times New Roman"/>
              </a:rPr>
              <a:t>x(t)</a:t>
            </a:r>
            <a:r>
              <a:rPr lang="en-US" altLang="zh-CN" sz="2000" dirty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itself converges a global optimum if #local optima is finite</a:t>
            </a:r>
          </a:p>
        </p:txBody>
      </p:sp>
    </p:spTree>
    <p:extLst>
      <p:ext uri="{BB962C8B-B14F-4D97-AF65-F5344CB8AC3E}">
        <p14:creationId xmlns:p14="http://schemas.microsoft.com/office/powerpoint/2010/main" val="7052934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Global optimality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667000"/>
            <a:ext cx="6096000" cy="457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602946"/>
              </p:ext>
            </p:extLst>
          </p:nvPr>
        </p:nvGraphicFramePr>
        <p:xfrm>
          <a:off x="938213" y="1143000"/>
          <a:ext cx="5567362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1537" name="Equation" r:id="rId4" imgW="2032000" imgH="444500" progId="Equation.3">
                  <p:embed/>
                </p:oleObj>
              </mc:Choice>
              <mc:Fallback>
                <p:oleObj name="Equation" r:id="rId4" imgW="20320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8213" y="1143000"/>
                        <a:ext cx="5567362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609600" y="4495800"/>
            <a:ext cx="8305800" cy="1905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38200" y="3505200"/>
            <a:ext cx="8458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57200" y="4329113"/>
            <a:ext cx="8534400" cy="2071687"/>
            <a:chOff x="457200" y="4024313"/>
            <a:chExt cx="8534400" cy="2071687"/>
          </a:xfrm>
        </p:grpSpPr>
        <p:sp>
          <p:nvSpPr>
            <p:cNvPr id="12" name="Rectangle 3"/>
            <p:cNvSpPr txBox="1">
              <a:spLocks noChangeArrowheads="1"/>
            </p:cNvSpPr>
            <p:nvPr/>
          </p:nvSpPr>
          <p:spPr bwMode="auto">
            <a:xfrm>
              <a:off x="457200" y="4038600"/>
              <a:ext cx="8534400" cy="205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lvl1pPr marL="469852" indent="-469852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7957" indent="-43651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4791" indent="-39524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93690" indent="-38731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93699" indent="-39842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50852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3008004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65158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922311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1" eaLnBrk="1" hangingPunct="1"/>
              <a:r>
                <a:rPr lang="en-US" altLang="zh-CN" dirty="0" smtClean="0">
                  <a:ea typeface="宋体" pitchFamily="2" charset="-122"/>
                </a:rPr>
                <a:t> </a:t>
              </a:r>
            </a:p>
            <a:p>
              <a:pPr lvl="1" eaLnBrk="1" hangingPunct="1"/>
              <a:endParaRPr lang="en-US" altLang="zh-CN" dirty="0" smtClean="0">
                <a:ea typeface="宋体" pitchFamily="2" charset="-122"/>
              </a:endParaRPr>
            </a:p>
            <a:p>
              <a:pPr marL="471439" lvl="1" indent="0" eaLnBrk="1" hangingPunct="1">
                <a:buNone/>
              </a:pPr>
              <a:endParaRPr lang="en-US" altLang="zh-CN" dirty="0" smtClean="0">
                <a:ea typeface="宋体" pitchFamily="2" charset="-122"/>
              </a:endParaRPr>
            </a:p>
            <a:p>
              <a:pPr lvl="1" eaLnBrk="1" hangingPunct="1"/>
              <a:r>
                <a:rPr lang="en-US" altLang="zh-CN" dirty="0" smtClean="0">
                  <a:ea typeface="宋体" pitchFamily="2" charset="-122"/>
                </a:rPr>
                <a:t>If SOCP is exact over </a:t>
              </a:r>
              <a:r>
                <a:rPr lang="en-US" altLang="zh-CN" sz="2800" i="1" dirty="0" smtClean="0">
                  <a:latin typeface="Times New Roman"/>
                  <a:ea typeface="宋体" pitchFamily="2" charset="-122"/>
                  <a:cs typeface="Times New Roman"/>
                </a:rPr>
                <a:t>X</a:t>
              </a:r>
              <a:r>
                <a:rPr lang="en-US" altLang="zh-CN" dirty="0" smtClean="0">
                  <a:ea typeface="宋体" pitchFamily="2" charset="-122"/>
                </a:rPr>
                <a:t>, then assumption holds </a:t>
              </a:r>
            </a:p>
          </p:txBody>
        </p:sp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7564228"/>
                </p:ext>
              </p:extLst>
            </p:nvPr>
          </p:nvGraphicFramePr>
          <p:xfrm>
            <a:off x="1443038" y="4024313"/>
            <a:ext cx="4348162" cy="1108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1538" name="Equation" r:id="rId6" imgW="1587500" imgH="431800" progId="Equation.3">
                    <p:embed/>
                  </p:oleObj>
                </mc:Choice>
                <mc:Fallback>
                  <p:oleObj name="Equation" r:id="rId6" imgW="1587500" imgH="431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443038" y="4024313"/>
                          <a:ext cx="4348162" cy="1108075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3810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068013"/>
              </p:ext>
            </p:extLst>
          </p:nvPr>
        </p:nvGraphicFramePr>
        <p:xfrm>
          <a:off x="974725" y="2514600"/>
          <a:ext cx="58070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1539" name="Equation" r:id="rId8" imgW="2120900" imgH="241300" progId="Equation.3">
                  <p:embed/>
                </p:oleObj>
              </mc:Choice>
              <mc:Fallback>
                <p:oleObj name="Equation" r:id="rId8" imgW="2120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74725" y="2514600"/>
                        <a:ext cx="5807075" cy="619125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14996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Suboptimality</a:t>
            </a:r>
            <a:r>
              <a:rPr lang="en-US" dirty="0" smtClean="0"/>
              <a:t> gap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4800" y="4419600"/>
            <a:ext cx="8534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Informally, a local minimum is almost as good</a:t>
            </a:r>
          </a:p>
          <a:p>
            <a:pPr marL="471439" lvl="1" indent="0" eaLnBrk="1" hangingPunct="1">
              <a:buNone/>
            </a:pPr>
            <a:r>
              <a:rPr lang="en-US" altLang="zh-CN" dirty="0">
                <a:ea typeface="宋体" pitchFamily="2" charset="-122"/>
              </a:rPr>
              <a:t>	</a:t>
            </a:r>
            <a:r>
              <a:rPr lang="en-US" altLang="zh-CN" dirty="0" smtClean="0">
                <a:ea typeface="宋体" pitchFamily="2" charset="-122"/>
              </a:rPr>
              <a:t>as any strictly interior feasible point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7840739"/>
              </p:ext>
            </p:extLst>
          </p:nvPr>
        </p:nvGraphicFramePr>
        <p:xfrm>
          <a:off x="5867400" y="2776537"/>
          <a:ext cx="66040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061" name="Equation" r:id="rId4" imgW="241300" imgH="165100" progId="Equation.3">
                  <p:embed/>
                </p:oleObj>
              </mc:Choice>
              <mc:Fallback>
                <p:oleObj name="Equation" r:id="rId4" imgW="241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7400" y="2776537"/>
                        <a:ext cx="660400" cy="4238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862990"/>
              </p:ext>
            </p:extLst>
          </p:nvPr>
        </p:nvGraphicFramePr>
        <p:xfrm>
          <a:off x="1066800" y="2601913"/>
          <a:ext cx="448627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062" name="Equation" r:id="rId6" imgW="1638300" imgH="292100" progId="Equation.3">
                  <p:embed/>
                </p:oleObj>
              </mc:Choice>
              <mc:Fallback>
                <p:oleObj name="Equation" r:id="rId6" imgW="16383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6800" y="2601913"/>
                        <a:ext cx="4486275" cy="75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76198" y="1447800"/>
            <a:ext cx="1196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CC00"/>
                </a:solidFill>
              </a:rPr>
              <a:t>any local </a:t>
            </a:r>
          </a:p>
          <a:p>
            <a:pPr algn="ctr"/>
            <a:r>
              <a:rPr lang="en-US" sz="2000" dirty="0" smtClean="0">
                <a:solidFill>
                  <a:srgbClr val="00CC00"/>
                </a:solidFill>
              </a:rPr>
              <a:t>optimum</a:t>
            </a:r>
            <a:endParaRPr lang="en-US" sz="2000" dirty="0">
              <a:solidFill>
                <a:srgbClr val="00CC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94375" y="1114961"/>
            <a:ext cx="207941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any original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f</a:t>
            </a:r>
            <a:r>
              <a:rPr lang="en-US" sz="2000" dirty="0" smtClean="0">
                <a:solidFill>
                  <a:srgbClr val="0000FF"/>
                </a:solidFill>
              </a:rPr>
              <a:t>easible </a:t>
            </a:r>
            <a:r>
              <a:rPr lang="en-US" sz="2000" dirty="0" err="1" smtClean="0">
                <a:solidFill>
                  <a:srgbClr val="0000FF"/>
                </a:solidFill>
              </a:rPr>
              <a:t>pt</a:t>
            </a:r>
            <a:endParaRPr lang="en-US" sz="2000" dirty="0" smtClean="0">
              <a:solidFill>
                <a:srgbClr val="0000FF"/>
              </a:solidFill>
            </a:endParaRP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s</a:t>
            </a:r>
            <a:r>
              <a:rPr lang="en-US" sz="2000" dirty="0" smtClean="0">
                <a:solidFill>
                  <a:srgbClr val="0000FF"/>
                </a:solidFill>
              </a:rPr>
              <a:t>lightly away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f</a:t>
            </a:r>
            <a:r>
              <a:rPr lang="en-US" sz="2000" dirty="0" smtClean="0">
                <a:solidFill>
                  <a:srgbClr val="0000FF"/>
                </a:solidFill>
              </a:rPr>
              <a:t>rom </a:t>
            </a:r>
            <a:r>
              <a:rPr lang="en-US" sz="2200" i="1" dirty="0" smtClean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sz="2000" dirty="0" smtClean="0">
                <a:solidFill>
                  <a:srgbClr val="0000FF"/>
                </a:solidFill>
              </a:rPr>
              <a:t> boundary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9" name="7-Point Star 18"/>
          <p:cNvSpPr/>
          <p:nvPr/>
        </p:nvSpPr>
        <p:spPr>
          <a:xfrm>
            <a:off x="6858000" y="1219200"/>
            <a:ext cx="2057400" cy="17526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391400" y="1676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8077200" y="2133600"/>
            <a:ext cx="152400" cy="152400"/>
          </a:xfrm>
          <a:prstGeom prst="ellipse">
            <a:avLst/>
          </a:prstGeom>
          <a:solidFill>
            <a:srgbClr val="00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5559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2819400" y="5105400"/>
            <a:ext cx="381000" cy="457200"/>
          </a:xfrm>
          <a:prstGeom prst="rect">
            <a:avLst/>
          </a:prstGeom>
          <a:solidFill>
            <a:srgbClr val="84F37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105400" y="4343400"/>
            <a:ext cx="381000" cy="457200"/>
          </a:xfrm>
          <a:prstGeom prst="rect">
            <a:avLst/>
          </a:prstGeom>
          <a:solidFill>
            <a:srgbClr val="84F37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3505200" y="4343400"/>
            <a:ext cx="381000" cy="457200"/>
          </a:xfrm>
          <a:prstGeom prst="rect">
            <a:avLst/>
          </a:prstGeom>
          <a:solidFill>
            <a:srgbClr val="84F37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2. Tracking performance</a:t>
            </a:r>
            <a:endParaRPr lang="en-US" i="1" dirty="0">
              <a:latin typeface="Times New Roman"/>
              <a:cs typeface="Times New Roman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839718"/>
              </p:ext>
            </p:extLst>
          </p:nvPr>
        </p:nvGraphicFramePr>
        <p:xfrm>
          <a:off x="957263" y="1304925"/>
          <a:ext cx="3767137" cy="187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868" name="Equation" r:id="rId4" imgW="1295400" imgH="685800" progId="Equation.3">
                  <p:embed/>
                </p:oleObj>
              </mc:Choice>
              <mc:Fallback>
                <p:oleObj name="Equation" r:id="rId4" imgW="129540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7263" y="1304925"/>
                        <a:ext cx="3767137" cy="187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969963" y="4191000"/>
            <a:ext cx="6996483" cy="2057400"/>
            <a:chOff x="969963" y="4191000"/>
            <a:chExt cx="6996483" cy="2057400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641571"/>
                </p:ext>
              </p:extLst>
            </p:nvPr>
          </p:nvGraphicFramePr>
          <p:xfrm>
            <a:off x="969963" y="4291013"/>
            <a:ext cx="4689475" cy="1870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9869" name="Equation" r:id="rId6" imgW="1612900" imgH="685800" progId="Equation.3">
                    <p:embed/>
                  </p:oleObj>
                </mc:Choice>
                <mc:Fallback>
                  <p:oleObj name="Equation" r:id="rId6" imgW="1612900" imgH="685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69963" y="4291013"/>
                          <a:ext cx="4689475" cy="1870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ight Brace 8"/>
            <p:cNvSpPr/>
            <p:nvPr/>
          </p:nvSpPr>
          <p:spPr bwMode="auto">
            <a:xfrm>
              <a:off x="6172200" y="4191000"/>
              <a:ext cx="381000" cy="2057400"/>
            </a:xfrm>
            <a:prstGeom prst="rightBrace">
              <a:avLst>
                <a:gd name="adj1" fmla="val 40710"/>
                <a:gd name="adj2" fmla="val 50000"/>
              </a:avLst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58000" y="4724400"/>
              <a:ext cx="11084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00FF"/>
                  </a:solidFill>
                </a:rPr>
                <a:t>d</a:t>
              </a:r>
              <a:r>
                <a:rPr lang="en-US" sz="2400" dirty="0" smtClean="0">
                  <a:solidFill>
                    <a:srgbClr val="0000FF"/>
                  </a:solidFill>
                </a:rPr>
                <a:t>rifting </a:t>
              </a:r>
            </a:p>
            <a:p>
              <a:pPr algn="ctr"/>
              <a:r>
                <a:rPr lang="en-US" sz="2400" dirty="0" smtClean="0">
                  <a:solidFill>
                    <a:srgbClr val="0000FF"/>
                  </a:solidFill>
                </a:rPr>
                <a:t>OPF</a:t>
              </a:r>
            </a:p>
          </p:txBody>
        </p:sp>
      </p:grpSp>
      <p:sp>
        <p:nvSpPr>
          <p:cNvPr id="11" name="Right Brace 10"/>
          <p:cNvSpPr/>
          <p:nvPr/>
        </p:nvSpPr>
        <p:spPr bwMode="auto">
          <a:xfrm>
            <a:off x="6172200" y="1295400"/>
            <a:ext cx="381000" cy="2057400"/>
          </a:xfrm>
          <a:prstGeom prst="rightBrace">
            <a:avLst>
              <a:gd name="adj1" fmla="val 40710"/>
              <a:gd name="adj2" fmla="val 50000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0717" y="1828800"/>
            <a:ext cx="903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static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OPF</a:t>
            </a:r>
          </a:p>
        </p:txBody>
      </p:sp>
    </p:spTree>
    <p:extLst>
      <p:ext uri="{BB962C8B-B14F-4D97-AF65-F5344CB8AC3E}">
        <p14:creationId xmlns:p14="http://schemas.microsoft.com/office/powerpoint/2010/main" val="32150383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Tracking performance</a:t>
            </a:r>
            <a:endParaRPr lang="en-US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38200" y="3505200"/>
            <a:ext cx="8001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605274"/>
              </p:ext>
            </p:extLst>
          </p:nvPr>
        </p:nvGraphicFramePr>
        <p:xfrm>
          <a:off x="838200" y="1066800"/>
          <a:ext cx="6156325" cy="2208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887" name="Equation" r:id="rId4" imgW="2425700" imgH="927100" progId="Equation.3">
                  <p:embed/>
                </p:oleObj>
              </mc:Choice>
              <mc:Fallback>
                <p:oleObj name="Equation" r:id="rId4" imgW="24257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066800"/>
                        <a:ext cx="6156325" cy="2208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239000" y="1290935"/>
            <a:ext cx="1604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ost of </a:t>
            </a:r>
            <a:r>
              <a:rPr lang="en-US" sz="2400" dirty="0" err="1" smtClean="0">
                <a:solidFill>
                  <a:srgbClr val="0000FF"/>
                </a:solidFill>
              </a:rPr>
              <a:t>Alg</a:t>
            </a: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80345" y="2438400"/>
            <a:ext cx="1826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o</a:t>
            </a:r>
            <a:r>
              <a:rPr lang="en-US" sz="2400" dirty="0" smtClean="0">
                <a:solidFill>
                  <a:srgbClr val="0000FF"/>
                </a:solidFill>
              </a:rPr>
              <a:t>ptimal cost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2887" y="1912203"/>
            <a:ext cx="1330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d</a:t>
            </a:r>
            <a:r>
              <a:rPr lang="en-US" sz="2400" dirty="0" smtClean="0">
                <a:solidFill>
                  <a:srgbClr val="0000FF"/>
                </a:solidFill>
              </a:rPr>
              <a:t>ynamic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regret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4191000"/>
            <a:ext cx="5482166" cy="1066800"/>
          </a:xfrm>
          <a:prstGeom prst="rect">
            <a:avLst/>
          </a:prstGeom>
        </p:spPr>
      </p:pic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453202"/>
              </p:ext>
            </p:extLst>
          </p:nvPr>
        </p:nvGraphicFramePr>
        <p:xfrm>
          <a:off x="990600" y="4419600"/>
          <a:ext cx="173990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888" name="Equation" r:id="rId7" imgW="685800" imgH="228600" progId="Equation.3">
                  <p:embed/>
                </p:oleObj>
              </mc:Choice>
              <mc:Fallback>
                <p:oleObj name="Equation" r:id="rId7" imgW="685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0600" y="4419600"/>
                        <a:ext cx="1739900" cy="544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ight Brace 17"/>
          <p:cNvSpPr/>
          <p:nvPr/>
        </p:nvSpPr>
        <p:spPr bwMode="auto">
          <a:xfrm rot="5400000">
            <a:off x="4800600" y="3886200"/>
            <a:ext cx="381000" cy="3429000"/>
          </a:xfrm>
          <a:prstGeom prst="rightBrace">
            <a:avLst>
              <a:gd name="adj1" fmla="val 40710"/>
              <a:gd name="adj2" fmla="val 50000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20754" y="5867400"/>
            <a:ext cx="2327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r</a:t>
            </a:r>
            <a:r>
              <a:rPr lang="en-US" sz="2400" dirty="0" smtClean="0">
                <a:solidFill>
                  <a:srgbClr val="0000FF"/>
                </a:solidFill>
              </a:rPr>
              <a:t>ate of 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drifting</a:t>
            </a:r>
          </a:p>
        </p:txBody>
      </p:sp>
      <p:sp>
        <p:nvSpPr>
          <p:cNvPr id="20" name="Right Brace 19"/>
          <p:cNvSpPr/>
          <p:nvPr/>
        </p:nvSpPr>
        <p:spPr bwMode="auto">
          <a:xfrm rot="5400000">
            <a:off x="7505700" y="5143500"/>
            <a:ext cx="381000" cy="914400"/>
          </a:xfrm>
          <a:prstGeom prst="rightBrace">
            <a:avLst>
              <a:gd name="adj1" fmla="val 40710"/>
              <a:gd name="adj2" fmla="val 50000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34200" y="5867400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000FF"/>
                </a:solidFill>
              </a:rPr>
              <a:t>s</a:t>
            </a:r>
            <a:r>
              <a:rPr lang="en-US" sz="2400" dirty="0" err="1" smtClean="0">
                <a:solidFill>
                  <a:srgbClr val="0000FF"/>
                </a:solidFill>
              </a:rPr>
              <a:t>ubopt</a:t>
            </a:r>
            <a:r>
              <a:rPr lang="en-US" sz="2400" dirty="0" smtClean="0">
                <a:solidFill>
                  <a:srgbClr val="0000FF"/>
                </a:solidFill>
              </a:rPr>
              <a:t> of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local min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762000" y="3276600"/>
            <a:ext cx="8077200" cy="3581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7620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Tracking performance</a:t>
            </a:r>
            <a:endParaRPr lang="en-US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38200" y="3505200"/>
            <a:ext cx="8001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1343111"/>
              </p:ext>
            </p:extLst>
          </p:nvPr>
        </p:nvGraphicFramePr>
        <p:xfrm>
          <a:off x="838200" y="1066800"/>
          <a:ext cx="6156325" cy="2208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928" name="Equation" r:id="rId4" imgW="2425700" imgH="927100" progId="Equation.3">
                  <p:embed/>
                </p:oleObj>
              </mc:Choice>
              <mc:Fallback>
                <p:oleObj name="Equation" r:id="rId4" imgW="24257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066800"/>
                        <a:ext cx="6156325" cy="2208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239000" y="1290935"/>
            <a:ext cx="1604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ost of </a:t>
            </a:r>
            <a:r>
              <a:rPr lang="en-US" sz="2400" dirty="0" err="1" smtClean="0">
                <a:solidFill>
                  <a:srgbClr val="0000FF"/>
                </a:solidFill>
              </a:rPr>
              <a:t>Alg</a:t>
            </a: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80345" y="2438400"/>
            <a:ext cx="1826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o</a:t>
            </a:r>
            <a:r>
              <a:rPr lang="en-US" sz="2400" dirty="0" smtClean="0">
                <a:solidFill>
                  <a:srgbClr val="0000FF"/>
                </a:solidFill>
              </a:rPr>
              <a:t>ptimal cost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2887" y="1912203"/>
            <a:ext cx="1330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d</a:t>
            </a:r>
            <a:r>
              <a:rPr lang="en-US" sz="2400" dirty="0" smtClean="0">
                <a:solidFill>
                  <a:srgbClr val="0000FF"/>
                </a:solidFill>
              </a:rPr>
              <a:t>ynamic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regret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39578"/>
              </p:ext>
            </p:extLst>
          </p:nvPr>
        </p:nvGraphicFramePr>
        <p:xfrm>
          <a:off x="1471612" y="4124325"/>
          <a:ext cx="6605588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929" name="Equation" r:id="rId6" imgW="2603500" imgH="508000" progId="Equation.3">
                  <p:embed/>
                </p:oleObj>
              </mc:Choice>
              <mc:Fallback>
                <p:oleObj name="Equation" r:id="rId6" imgW="26035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71612" y="4124325"/>
                        <a:ext cx="6605588" cy="120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ight Brace 17"/>
          <p:cNvSpPr/>
          <p:nvPr/>
        </p:nvSpPr>
        <p:spPr bwMode="auto">
          <a:xfrm rot="5400000">
            <a:off x="4953000" y="3962400"/>
            <a:ext cx="381000" cy="3276600"/>
          </a:xfrm>
          <a:prstGeom prst="rightBrace">
            <a:avLst>
              <a:gd name="adj1" fmla="val 40710"/>
              <a:gd name="adj2" fmla="val 50000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38600" y="5867400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r</a:t>
            </a:r>
            <a:r>
              <a:rPr lang="en-US" sz="2400" dirty="0" smtClean="0">
                <a:solidFill>
                  <a:srgbClr val="0000FF"/>
                </a:solidFill>
              </a:rPr>
              <a:t>ate of 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drifting</a:t>
            </a:r>
          </a:p>
        </p:txBody>
      </p:sp>
      <p:sp>
        <p:nvSpPr>
          <p:cNvPr id="20" name="Right Brace 19"/>
          <p:cNvSpPr/>
          <p:nvPr/>
        </p:nvSpPr>
        <p:spPr bwMode="auto">
          <a:xfrm rot="5400000">
            <a:off x="7505700" y="5143500"/>
            <a:ext cx="381000" cy="914400"/>
          </a:xfrm>
          <a:prstGeom prst="rightBrace">
            <a:avLst>
              <a:gd name="adj1" fmla="val 40710"/>
              <a:gd name="adj2" fmla="val 50000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34200" y="5867400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000FF"/>
                </a:solidFill>
              </a:rPr>
              <a:t>s</a:t>
            </a:r>
            <a:r>
              <a:rPr lang="en-US" sz="2400" dirty="0" err="1" smtClean="0">
                <a:solidFill>
                  <a:srgbClr val="0000FF"/>
                </a:solidFill>
              </a:rPr>
              <a:t>ubopt</a:t>
            </a:r>
            <a:r>
              <a:rPr lang="en-US" sz="2400" dirty="0" smtClean="0">
                <a:solidFill>
                  <a:srgbClr val="0000FF"/>
                </a:solidFill>
              </a:rPr>
              <a:t> of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local min</a:t>
            </a:r>
          </a:p>
        </p:txBody>
      </p:sp>
    </p:spTree>
    <p:extLst>
      <p:ext uri="{BB962C8B-B14F-4D97-AF65-F5344CB8AC3E}">
        <p14:creationId xmlns:p14="http://schemas.microsoft.com/office/powerpoint/2010/main" val="31966280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" y="990600"/>
            <a:ext cx="9156700" cy="5867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104" y="5350354"/>
            <a:ext cx="184658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" y="5486400"/>
            <a:ext cx="184658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560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Tracking performance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490348"/>
              </p:ext>
            </p:extLst>
          </p:nvPr>
        </p:nvGraphicFramePr>
        <p:xfrm>
          <a:off x="838200" y="1066800"/>
          <a:ext cx="6156325" cy="2208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952" name="Equation" r:id="rId4" imgW="2425700" imgH="927100" progId="Equation.3">
                  <p:embed/>
                </p:oleObj>
              </mc:Choice>
              <mc:Fallback>
                <p:oleObj name="Equation" r:id="rId4" imgW="24257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066800"/>
                        <a:ext cx="6156325" cy="2208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239000" y="1290935"/>
            <a:ext cx="1604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ost of </a:t>
            </a:r>
            <a:r>
              <a:rPr lang="en-US" sz="2400" dirty="0" err="1" smtClean="0">
                <a:solidFill>
                  <a:srgbClr val="0000FF"/>
                </a:solidFill>
              </a:rPr>
              <a:t>Alg</a:t>
            </a: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80345" y="2438400"/>
            <a:ext cx="1826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o</a:t>
            </a:r>
            <a:r>
              <a:rPr lang="en-US" sz="2400" dirty="0" smtClean="0">
                <a:solidFill>
                  <a:srgbClr val="0000FF"/>
                </a:solidFill>
              </a:rPr>
              <a:t>ptimal cost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2887" y="1912203"/>
            <a:ext cx="1330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d</a:t>
            </a:r>
            <a:r>
              <a:rPr lang="en-US" sz="2400" dirty="0" smtClean="0">
                <a:solidFill>
                  <a:srgbClr val="0000FF"/>
                </a:solidFill>
              </a:rPr>
              <a:t>ynamic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regret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542618"/>
              </p:ext>
            </p:extLst>
          </p:nvPr>
        </p:nvGraphicFramePr>
        <p:xfrm>
          <a:off x="1803400" y="4648200"/>
          <a:ext cx="1168400" cy="481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953" name="Equation" r:id="rId6" imgW="520700" imgH="228600" progId="Equation.3">
                  <p:embed/>
                </p:oleObj>
              </mc:Choice>
              <mc:Fallback>
                <p:oleObj name="Equation" r:id="rId6" imgW="520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03400" y="4648200"/>
                        <a:ext cx="1168400" cy="481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838200" y="3505200"/>
            <a:ext cx="80010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If rate of drifting is              then per-step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</a:t>
            </a:r>
            <a:r>
              <a:rPr lang="en-US" altLang="zh-CN" sz="2400" dirty="0" smtClean="0">
                <a:ea typeface="宋体" pitchFamily="2" charset="-122"/>
              </a:rPr>
              <a:t>                   is asymptotically bounded by</a:t>
            </a:r>
          </a:p>
          <a:p>
            <a:pPr lvl="1" eaLnBrk="1" hangingPunct="1"/>
            <a:endParaRPr lang="en-US" altLang="zh-CN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Can made     arbitrarily small at cost of computation</a:t>
            </a:r>
            <a:endParaRPr lang="en-US" altLang="zh-CN" sz="2000" dirty="0" smtClean="0">
              <a:ea typeface="宋体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4191000"/>
            <a:ext cx="1219200" cy="575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0" y="4533900"/>
            <a:ext cx="381000" cy="647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5200" y="5410200"/>
            <a:ext cx="381000" cy="6477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848600" y="47360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(local min)</a:t>
            </a:r>
          </a:p>
        </p:txBody>
      </p:sp>
    </p:spTree>
    <p:extLst>
      <p:ext uri="{BB962C8B-B14F-4D97-AF65-F5344CB8AC3E}">
        <p14:creationId xmlns:p14="http://schemas.microsoft.com/office/powerpoint/2010/main" val="5447890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14400" y="914400"/>
            <a:ext cx="6781800" cy="5911682"/>
            <a:chOff x="914400" y="914400"/>
            <a:chExt cx="6781800" cy="591168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914400"/>
              <a:ext cx="6781800" cy="591168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 bwMode="auto">
            <a:xfrm>
              <a:off x="5715000" y="990600"/>
              <a:ext cx="1905000" cy="5791200"/>
            </a:xfrm>
            <a:prstGeom prst="rect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4341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71600" y="1267361"/>
            <a:ext cx="6831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00FF"/>
                </a:solidFill>
              </a:rPr>
              <a:t>frequency 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16498" y="6211669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Zhao, </a:t>
            </a:r>
            <a:r>
              <a:rPr lang="en-US" dirty="0" err="1" smtClean="0">
                <a:solidFill>
                  <a:srgbClr val="0000FF"/>
                </a:solidFill>
              </a:rPr>
              <a:t>Topcu</a:t>
            </a:r>
            <a:r>
              <a:rPr lang="en-US" dirty="0" smtClean="0">
                <a:solidFill>
                  <a:srgbClr val="0000FF"/>
                </a:solidFill>
              </a:rPr>
              <a:t>, Li, L, TAC 2014</a:t>
            </a:r>
          </a:p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http://</a:t>
            </a:r>
            <a:r>
              <a:rPr lang="en-US" dirty="0" err="1" smtClean="0">
                <a:solidFill>
                  <a:srgbClr val="0000FF"/>
                </a:solidFill>
              </a:rPr>
              <a:t>netlab.caltech.edu</a:t>
            </a:r>
            <a:endParaRPr lang="en-US" dirty="0" smtClean="0">
              <a:solidFill>
                <a:srgbClr val="0000FF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4137" r="7703"/>
          <a:stretch/>
        </p:blipFill>
        <p:spPr>
          <a:xfrm>
            <a:off x="7369670" y="2514600"/>
            <a:ext cx="1183009" cy="1524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10236" r="5355"/>
          <a:stretch/>
        </p:blipFill>
        <p:spPr>
          <a:xfrm>
            <a:off x="4267200" y="2514600"/>
            <a:ext cx="1115600" cy="1524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395" y="2514600"/>
            <a:ext cx="1143000" cy="1524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l="6273" r="4350"/>
          <a:stretch/>
        </p:blipFill>
        <p:spPr>
          <a:xfrm>
            <a:off x="5809125" y="2514600"/>
            <a:ext cx="1135099" cy="1524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14800" y="4038600"/>
            <a:ext cx="1495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Mallada</a:t>
            </a:r>
            <a:r>
              <a:rPr lang="en-US" sz="1600" dirty="0" smtClean="0"/>
              <a:t> (JHU)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2590800" y="4038600"/>
            <a:ext cx="1267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Li (Harvard)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5653261" y="4038600"/>
            <a:ext cx="1496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Topcu</a:t>
            </a:r>
            <a:r>
              <a:rPr lang="en-US" sz="1600" dirty="0" smtClean="0"/>
              <a:t> (Austin)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7293470" y="4038600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Zhao (NREL)</a:t>
            </a: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902" y="2590800"/>
            <a:ext cx="1091596" cy="144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5102" y="4004846"/>
            <a:ext cx="1724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Bialek</a:t>
            </a:r>
            <a:r>
              <a:rPr lang="en-US" sz="1600" dirty="0" smtClean="0"/>
              <a:t> (</a:t>
            </a:r>
            <a:r>
              <a:rPr lang="en-US" sz="1600" dirty="0" err="1" smtClean="0"/>
              <a:t>Skoltech</a:t>
            </a:r>
            <a:r>
              <a:rPr lang="en-US" sz="160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122578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00" y="6381690"/>
            <a:ext cx="4114800" cy="400110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2011 Southwest blackout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8938" y="5071646"/>
            <a:ext cx="823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(1 min)</a:t>
            </a:r>
            <a:endParaRPr lang="en-US" sz="1600" dirty="0">
              <a:solidFill>
                <a:srgbClr val="0000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77" y="2590800"/>
            <a:ext cx="6886123" cy="3725646"/>
          </a:xfrm>
          <a:prstGeom prst="rect">
            <a:avLst/>
          </a:prstGeom>
        </p:spPr>
      </p:pic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066800"/>
            <a:ext cx="8458200" cy="1447800"/>
          </a:xfrm>
        </p:spPr>
        <p:txBody>
          <a:bodyPr>
            <a:normAutofit/>
          </a:bodyPr>
          <a:lstStyle/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All buses synchronized to same nominal frequency (US: 60 Hz; Europe/China: 50 Hz)</a:t>
            </a:r>
          </a:p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Supply-demand imbalance </a:t>
            </a:r>
            <a:r>
              <a:rPr lang="en-US" altLang="zh-CN" sz="2200" dirty="0" smtClean="0">
                <a:ea typeface="宋体" pitchFamily="2" charset="-122"/>
                <a:sym typeface="Wingdings"/>
              </a:rPr>
              <a:t> </a:t>
            </a:r>
            <a:r>
              <a:rPr lang="en-US" altLang="zh-CN" sz="2200" dirty="0">
                <a:ea typeface="宋体" pitchFamily="2" charset="-122"/>
                <a:sym typeface="Wingdings"/>
              </a:rPr>
              <a:t>f</a:t>
            </a:r>
            <a:r>
              <a:rPr lang="en-US" altLang="zh-CN" sz="2200" dirty="0" smtClean="0">
                <a:ea typeface="宋体" pitchFamily="2" charset="-122"/>
              </a:rPr>
              <a:t>requency fluctuation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Motivation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5712822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Why load-side participation</a:t>
            </a:r>
            <a:endParaRPr lang="en-US" sz="2800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1905000" y="4812268"/>
            <a:ext cx="5410200" cy="2045732"/>
            <a:chOff x="152400" y="2743200"/>
            <a:chExt cx="5410200" cy="2045732"/>
          </a:xfrm>
        </p:grpSpPr>
        <p:cxnSp>
          <p:nvCxnSpPr>
            <p:cNvPr id="42" name="Straight Connector 41"/>
            <p:cNvCxnSpPr/>
            <p:nvPr/>
          </p:nvCxnSpPr>
          <p:spPr bwMode="auto">
            <a:xfrm flipH="1">
              <a:off x="152400" y="4419600"/>
              <a:ext cx="541020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A3B2C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sp>
          <p:nvSpPr>
            <p:cNvPr id="3" name="TextBox 2"/>
            <p:cNvSpPr txBox="1"/>
            <p:nvPr/>
          </p:nvSpPr>
          <p:spPr>
            <a:xfrm>
              <a:off x="838200" y="4419600"/>
              <a:ext cx="5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905000" y="4419600"/>
              <a:ext cx="556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590800" y="4419600"/>
              <a:ext cx="749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min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86200" y="4419600"/>
              <a:ext cx="877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60 min</a:t>
              </a:r>
              <a:endParaRPr lang="en-US" dirty="0"/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304800" y="3581400"/>
              <a:ext cx="1524000" cy="6858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000" dirty="0">
                  <a:solidFill>
                    <a:srgbClr val="0000FF"/>
                  </a:solidFill>
                </a:rPr>
                <a:t>primary</a:t>
              </a:r>
            </a:p>
            <a:p>
              <a:pPr algn="ctr">
                <a:lnSpc>
                  <a:spcPct val="80000"/>
                </a:lnSpc>
              </a:pPr>
              <a:r>
                <a:rPr lang="en-US" sz="2000" dirty="0" err="1">
                  <a:solidFill>
                    <a:srgbClr val="0000FF"/>
                  </a:solidFill>
                </a:rPr>
                <a:t>freq</a:t>
              </a:r>
              <a:r>
                <a:rPr lang="en-US" sz="2000" dirty="0">
                  <a:solidFill>
                    <a:srgbClr val="0000FF"/>
                  </a:solidFill>
                </a:rPr>
                <a:t> control</a:t>
              </a: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609600" y="2743200"/>
              <a:ext cx="1676400" cy="6858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200" dirty="0" smtClean="0">
                  <a:solidFill>
                    <a:srgbClr val="0000FF"/>
                  </a:solidFill>
                </a:rPr>
                <a:t>secondary </a:t>
              </a:r>
              <a:r>
                <a:rPr lang="en-US" sz="2200" dirty="0" err="1" smtClean="0">
                  <a:solidFill>
                    <a:srgbClr val="0000FF"/>
                  </a:solidFill>
                </a:rPr>
                <a:t>freq</a:t>
              </a:r>
              <a:r>
                <a:rPr lang="en-US" sz="2200" dirty="0" smtClean="0">
                  <a:solidFill>
                    <a:srgbClr val="0000FF"/>
                  </a:solidFill>
                </a:rPr>
                <a:t> control</a:t>
              </a:r>
              <a:endParaRPr kumimoji="0" lang="en-US" sz="2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2590800" y="2743200"/>
              <a:ext cx="1676400" cy="6858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7F805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200" dirty="0" smtClean="0">
                  <a:solidFill>
                    <a:srgbClr val="7F8055"/>
                  </a:solidFill>
                </a:rPr>
                <a:t>economic</a:t>
              </a:r>
            </a:p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 dirty="0" smtClean="0">
                  <a:ln>
                    <a:noFill/>
                  </a:ln>
                  <a:solidFill>
                    <a:srgbClr val="7F8055"/>
                  </a:solidFill>
                  <a:effectLst/>
                </a:rPr>
                <a:t>dispatch</a:t>
              </a:r>
            </a:p>
          </p:txBody>
        </p:sp>
      </p:grpSp>
      <p:sp>
        <p:nvSpPr>
          <p:cNvPr id="1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19200"/>
            <a:ext cx="7924800" cy="2971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600" dirty="0" smtClean="0">
                <a:solidFill>
                  <a:srgbClr val="0000FF"/>
                </a:solidFill>
                <a:ea typeface="宋体" pitchFamily="2" charset="-122"/>
              </a:rPr>
              <a:t>Ubiquitous continuous </a:t>
            </a:r>
            <a:r>
              <a:rPr lang="en-US" altLang="zh-CN" sz="2600" dirty="0" smtClean="0">
                <a:ea typeface="宋体" pitchFamily="2" charset="-122"/>
              </a:rPr>
              <a:t>load-side control can supplement generator-side control</a:t>
            </a:r>
          </a:p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faster (no/low inertia)</a:t>
            </a:r>
          </a:p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more reliable (large #)</a:t>
            </a:r>
          </a:p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better localize disturbances</a:t>
            </a:r>
          </a:p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reducing generator-side control capacity</a:t>
            </a:r>
          </a:p>
        </p:txBody>
      </p:sp>
    </p:spTree>
    <p:extLst>
      <p:ext uri="{BB962C8B-B14F-4D97-AF65-F5344CB8AC3E}">
        <p14:creationId xmlns:p14="http://schemas.microsoft.com/office/powerpoint/2010/main" val="38771731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73152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What is the potential</a:t>
            </a: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5778500" cy="266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3306696"/>
            <a:ext cx="3525569" cy="35513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4343400"/>
            <a:ext cx="3826689" cy="1015663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u="sng" smtClean="0">
                <a:solidFill>
                  <a:srgbClr val="0000FF"/>
                </a:solidFill>
              </a:rPr>
              <a:t>US:</a:t>
            </a:r>
            <a:endParaRPr lang="en-US" sz="2000" dirty="0" smtClean="0">
              <a:solidFill>
                <a:srgbClr val="0000FF"/>
              </a:solidFill>
            </a:endParaRPr>
          </a:p>
          <a:p>
            <a:r>
              <a:rPr lang="en-US" sz="2000" dirty="0" smtClean="0">
                <a:solidFill>
                  <a:srgbClr val="0000FF"/>
                </a:solidFill>
              </a:rPr>
              <a:t>operating reserve:  13% of peak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total GFA capacity: 18%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3350" y="6248400"/>
            <a:ext cx="365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Lu &amp; </a:t>
            </a:r>
            <a:r>
              <a:rPr lang="en-US" dirty="0" err="1" smtClean="0">
                <a:solidFill>
                  <a:srgbClr val="000000"/>
                </a:solidFill>
              </a:rPr>
              <a:t>Hammerstrom</a:t>
            </a:r>
            <a:r>
              <a:rPr lang="en-US" dirty="0" smtClean="0">
                <a:solidFill>
                  <a:srgbClr val="000000"/>
                </a:solidFill>
              </a:rPr>
              <a:t> (2006), PNNL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67400" y="1143000"/>
            <a:ext cx="3211135" cy="1200329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Residential load accounts</a:t>
            </a:r>
          </a:p>
          <a:p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    for ~1/3 of peak demand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61% residential appliances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     are Grid Friendly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7391400" y="2362200"/>
            <a:ext cx="0" cy="9906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H="1">
            <a:off x="5257800" y="1676400"/>
            <a:ext cx="60960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110742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How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2209800"/>
            <a:ext cx="8153400" cy="2133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How to design </a:t>
            </a:r>
            <a:r>
              <a:rPr lang="en-US" dirty="0" smtClean="0">
                <a:solidFill>
                  <a:srgbClr val="0000FF"/>
                </a:solidFill>
              </a:rPr>
              <a:t>load-side </a:t>
            </a:r>
            <a:r>
              <a:rPr lang="en-US" dirty="0" smtClean="0"/>
              <a:t>frequency control ?</a:t>
            </a:r>
          </a:p>
          <a:p>
            <a:pPr marL="0" indent="0">
              <a:buNone/>
            </a:pPr>
            <a:endParaRPr lang="en-US" altLang="zh-CN" dirty="0">
              <a:ea typeface="宋体" pitchFamily="2" charset="-122"/>
            </a:endParaRPr>
          </a:p>
          <a:p>
            <a:pPr marL="0" indent="0">
              <a:buNone/>
            </a:pPr>
            <a:r>
              <a:rPr lang="en-US" altLang="zh-CN" dirty="0" smtClean="0">
                <a:ea typeface="宋体" pitchFamily="2" charset="-122"/>
              </a:rPr>
              <a:t>How does it interact with generator-side control ?</a:t>
            </a:r>
            <a:endParaRPr lang="en-US" altLang="zh-CN" sz="2400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54561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Literature: load-side control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990600"/>
            <a:ext cx="9067800" cy="5867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Original idea &amp; early analytical work</a:t>
            </a:r>
          </a:p>
          <a:p>
            <a:pPr lvl="1"/>
            <a:r>
              <a:rPr lang="en-US" sz="1800" dirty="0" err="1">
                <a:solidFill>
                  <a:srgbClr val="000000"/>
                </a:solidFill>
              </a:rPr>
              <a:t>Schweppe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smtClean="0">
                <a:solidFill>
                  <a:srgbClr val="000000"/>
                </a:solidFill>
              </a:rPr>
              <a:t>et al 1980; Bergin, Hill, </a:t>
            </a:r>
            <a:r>
              <a:rPr lang="en-US" sz="1800" dirty="0" err="1" smtClean="0">
                <a:solidFill>
                  <a:srgbClr val="000000"/>
                </a:solidFill>
              </a:rPr>
              <a:t>Qu</a:t>
            </a:r>
            <a:r>
              <a:rPr lang="en-US" sz="1800" dirty="0" smtClean="0">
                <a:solidFill>
                  <a:srgbClr val="000000"/>
                </a:solidFill>
              </a:rPr>
              <a:t>, Dorsey, Wang, </a:t>
            </a:r>
            <a:r>
              <a:rPr lang="en-US" sz="1800" dirty="0" err="1" smtClean="0">
                <a:solidFill>
                  <a:srgbClr val="000000"/>
                </a:solidFill>
              </a:rPr>
              <a:t>Varaiya</a:t>
            </a:r>
            <a:r>
              <a:rPr lang="en-US" sz="1800" dirty="0" smtClean="0">
                <a:solidFill>
                  <a:srgbClr val="000000"/>
                </a:solidFill>
              </a:rPr>
              <a:t> …</a:t>
            </a:r>
            <a:endParaRPr lang="en-US" sz="1800" dirty="0" smtClean="0"/>
          </a:p>
          <a:p>
            <a:pPr marL="0" indent="0">
              <a:buNone/>
            </a:pPr>
            <a:r>
              <a:rPr lang="en-US" sz="2000" dirty="0" smtClean="0"/>
              <a:t>Small </a:t>
            </a:r>
            <a:r>
              <a:rPr lang="en-US" sz="2000" dirty="0"/>
              <a:t>scale trials around the world</a:t>
            </a:r>
          </a:p>
          <a:p>
            <a:pPr lvl="1"/>
            <a:r>
              <a:rPr lang="en-US" sz="1800" dirty="0" err="1"/>
              <a:t>D.Hammerstrom</a:t>
            </a:r>
            <a:r>
              <a:rPr lang="en-US" sz="1800" dirty="0"/>
              <a:t> et al </a:t>
            </a:r>
            <a:r>
              <a:rPr lang="en-US" sz="1800" dirty="0" smtClean="0"/>
              <a:t>2007, UK </a:t>
            </a:r>
            <a:r>
              <a:rPr lang="en-US" sz="1800" dirty="0"/>
              <a:t>Market Transform </a:t>
            </a:r>
            <a:r>
              <a:rPr lang="en-US" sz="1800" dirty="0" err="1"/>
              <a:t>Programme</a:t>
            </a:r>
            <a:r>
              <a:rPr lang="en-US" sz="1800" dirty="0"/>
              <a:t> </a:t>
            </a:r>
            <a:r>
              <a:rPr lang="en-US" sz="1800" dirty="0" smtClean="0"/>
              <a:t>2008</a:t>
            </a:r>
            <a:endParaRPr lang="en-US" sz="1400" dirty="0"/>
          </a:p>
          <a:p>
            <a:pPr marL="0" indent="0">
              <a:buNone/>
            </a:pPr>
            <a:r>
              <a:rPr lang="en-US" sz="2000" dirty="0" smtClean="0"/>
              <a:t>Early simulation studies </a:t>
            </a:r>
          </a:p>
          <a:p>
            <a:pPr lvl="1"/>
            <a:r>
              <a:rPr lang="en-US" sz="1800" dirty="0" err="1" smtClean="0"/>
              <a:t>Trudnowski</a:t>
            </a:r>
            <a:r>
              <a:rPr lang="en-US" sz="1800" dirty="0" smtClean="0"/>
              <a:t> et al 2006, Lu and </a:t>
            </a:r>
            <a:r>
              <a:rPr lang="en-US" sz="1800" dirty="0" err="1" smtClean="0"/>
              <a:t>Hammerstrom</a:t>
            </a:r>
            <a:r>
              <a:rPr lang="en-US" sz="1800" dirty="0" smtClean="0"/>
              <a:t> 2006, Short et al 2007, Donnelly et al 2010, Brooks et al 2010, Callaway </a:t>
            </a:r>
            <a:r>
              <a:rPr lang="en-US" sz="1800" dirty="0"/>
              <a:t>and I. A. </a:t>
            </a:r>
            <a:r>
              <a:rPr lang="en-US" sz="1800" dirty="0" err="1"/>
              <a:t>Hiskens</a:t>
            </a:r>
            <a:r>
              <a:rPr lang="en-US" sz="1800" dirty="0"/>
              <a:t>, </a:t>
            </a:r>
            <a:r>
              <a:rPr lang="en-US" sz="1800" dirty="0" smtClean="0"/>
              <a:t>2011, Molina</a:t>
            </a:r>
            <a:r>
              <a:rPr lang="en-US" sz="1800" dirty="0"/>
              <a:t>-Garcia </a:t>
            </a:r>
            <a:r>
              <a:rPr lang="en-US" sz="1800" dirty="0" smtClean="0"/>
              <a:t>et al 2011</a:t>
            </a:r>
            <a:endParaRPr lang="en-US" sz="1400" dirty="0" smtClean="0"/>
          </a:p>
          <a:p>
            <a:pPr marL="0" indent="0">
              <a:buNone/>
            </a:pPr>
            <a:r>
              <a:rPr lang="en-US" sz="2000" dirty="0" smtClean="0"/>
              <a:t>Analytical work – load-side control</a:t>
            </a:r>
          </a:p>
          <a:p>
            <a:pPr lvl="1"/>
            <a:r>
              <a:rPr lang="en-US" altLang="zh-CN" sz="1800" dirty="0" smtClean="0">
                <a:solidFill>
                  <a:srgbClr val="0000FF"/>
                </a:solidFill>
                <a:ea typeface="宋体" pitchFamily="2" charset="-122"/>
              </a:rPr>
              <a:t>Zhao et al (2012/2014), </a:t>
            </a:r>
            <a:r>
              <a:rPr lang="en-US" altLang="zh-CN" sz="1800" dirty="0" err="1" smtClean="0">
                <a:solidFill>
                  <a:srgbClr val="0000FF"/>
                </a:solidFill>
                <a:ea typeface="宋体" pitchFamily="2" charset="-122"/>
              </a:rPr>
              <a:t>Mallada</a:t>
            </a:r>
            <a:r>
              <a:rPr lang="en-US" altLang="zh-CN" sz="1800" dirty="0" smtClean="0">
                <a:solidFill>
                  <a:srgbClr val="0000FF"/>
                </a:solidFill>
                <a:ea typeface="宋体" pitchFamily="2" charset="-122"/>
              </a:rPr>
              <a:t> and Low (2014), </a:t>
            </a:r>
            <a:r>
              <a:rPr lang="en-US" altLang="zh-CN" sz="1800" dirty="0" err="1" smtClean="0">
                <a:solidFill>
                  <a:srgbClr val="0000FF"/>
                </a:solidFill>
                <a:ea typeface="宋体" pitchFamily="2" charset="-122"/>
              </a:rPr>
              <a:t>Mallada</a:t>
            </a:r>
            <a:r>
              <a:rPr lang="en-US" altLang="zh-CN" sz="1800" dirty="0" smtClean="0">
                <a:solidFill>
                  <a:srgbClr val="0000FF"/>
                </a:solidFill>
                <a:ea typeface="宋体" pitchFamily="2" charset="-122"/>
              </a:rPr>
              <a:t> et al (2014), Zhao and Low (2014), Zhao et al (2015)</a:t>
            </a:r>
          </a:p>
          <a:p>
            <a:pPr lvl="1"/>
            <a:r>
              <a:rPr lang="en-US" sz="1800" dirty="0" smtClean="0"/>
              <a:t>Simpson</a:t>
            </a:r>
            <a:r>
              <a:rPr lang="en-US" sz="1800" dirty="0"/>
              <a:t>-</a:t>
            </a:r>
            <a:r>
              <a:rPr lang="en-US" sz="1800" dirty="0" err="1" smtClean="0"/>
              <a:t>Porco</a:t>
            </a:r>
            <a:r>
              <a:rPr lang="en-US" sz="1800" dirty="0"/>
              <a:t> </a:t>
            </a:r>
            <a:r>
              <a:rPr lang="en-US" sz="1800" dirty="0" smtClean="0"/>
              <a:t>et al 2013, </a:t>
            </a:r>
            <a:r>
              <a:rPr lang="en-US" sz="1800" dirty="0"/>
              <a:t>You and Chen </a:t>
            </a:r>
            <a:r>
              <a:rPr lang="en-US" sz="1800" dirty="0" smtClean="0"/>
              <a:t>2014, </a:t>
            </a:r>
            <a:r>
              <a:rPr lang="en-US" altLang="zh-CN" sz="1800" dirty="0">
                <a:ea typeface="宋体" pitchFamily="2" charset="-122"/>
              </a:rPr>
              <a:t>Zhang and </a:t>
            </a:r>
            <a:r>
              <a:rPr lang="en-US" sz="1800" dirty="0" err="1"/>
              <a:t>Papachristodoulou</a:t>
            </a:r>
            <a:r>
              <a:rPr lang="en-US" sz="1800" dirty="0"/>
              <a:t> (</a:t>
            </a:r>
            <a:r>
              <a:rPr lang="en-US" sz="1800" dirty="0" smtClean="0"/>
              <a:t>2014), Ma et al (2014), Zhao, et al (2014), </a:t>
            </a:r>
          </a:p>
          <a:p>
            <a:pPr marL="0" indent="0">
              <a:buNone/>
            </a:pPr>
            <a:r>
              <a:rPr lang="en-US" altLang="zh-CN" sz="2000" dirty="0">
                <a:ea typeface="宋体" pitchFamily="2" charset="-122"/>
              </a:rPr>
              <a:t>Recent </a:t>
            </a:r>
            <a:r>
              <a:rPr lang="en-US" altLang="zh-CN" sz="2000" dirty="0" smtClean="0">
                <a:ea typeface="宋体" pitchFamily="2" charset="-122"/>
              </a:rPr>
              <a:t>analysis – generator-side/</a:t>
            </a:r>
            <a:r>
              <a:rPr lang="en-US" altLang="zh-CN" sz="2000" dirty="0" err="1" smtClean="0">
                <a:ea typeface="宋体" pitchFamily="2" charset="-122"/>
              </a:rPr>
              <a:t>microgrid</a:t>
            </a:r>
            <a:r>
              <a:rPr lang="en-US" altLang="zh-CN" sz="2000" dirty="0" smtClean="0">
                <a:ea typeface="宋体" pitchFamily="2" charset="-122"/>
              </a:rPr>
              <a:t> control: </a:t>
            </a:r>
          </a:p>
          <a:p>
            <a:pPr lvl="1"/>
            <a:r>
              <a:rPr lang="en-US" altLang="zh-CN" sz="1800" dirty="0" err="1"/>
              <a:t>Andreasson</a:t>
            </a:r>
            <a:r>
              <a:rPr lang="en-US" altLang="zh-CN" sz="1800" dirty="0"/>
              <a:t> et al (2013), Zhang and </a:t>
            </a:r>
            <a:r>
              <a:rPr lang="en-US" sz="1800" dirty="0" err="1"/>
              <a:t>Papachristodoulou</a:t>
            </a:r>
            <a:r>
              <a:rPr lang="en-US" sz="1800" dirty="0"/>
              <a:t> (2013), Li et al </a:t>
            </a:r>
            <a:r>
              <a:rPr lang="en-US" sz="1800"/>
              <a:t>(</a:t>
            </a:r>
            <a:r>
              <a:rPr lang="en-US" sz="1800" smtClean="0"/>
              <a:t>2014, 2016)</a:t>
            </a:r>
            <a:r>
              <a:rPr lang="en-US" sz="1800" dirty="0"/>
              <a:t>, Burger et al (2014), You and Chen (2014), Simpson-</a:t>
            </a:r>
            <a:r>
              <a:rPr lang="en-US" sz="1800" dirty="0" err="1"/>
              <a:t>Porco</a:t>
            </a:r>
            <a:r>
              <a:rPr lang="en-US" sz="1800" dirty="0"/>
              <a:t> et al (2013), </a:t>
            </a:r>
            <a:r>
              <a:rPr lang="en-US" sz="1800" dirty="0" smtClean="0"/>
              <a:t>Hill et al (2014), </a:t>
            </a:r>
            <a:r>
              <a:rPr lang="en-US" sz="1800" dirty="0" err="1" smtClean="0"/>
              <a:t>Dorfler</a:t>
            </a:r>
            <a:r>
              <a:rPr lang="en-US" sz="1800" dirty="0" smtClean="0"/>
              <a:t> </a:t>
            </a:r>
            <a:r>
              <a:rPr lang="en-US" sz="1800" dirty="0"/>
              <a:t>et al (2014</a:t>
            </a:r>
            <a:r>
              <a:rPr lang="en-US" sz="1800" dirty="0" smtClean="0"/>
              <a:t>)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6386066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Network model</a:t>
            </a:r>
            <a:endParaRPr lang="en-US" sz="2800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2800350" y="2114550"/>
            <a:ext cx="1314450" cy="2533650"/>
            <a:chOff x="2895600" y="1885950"/>
            <a:chExt cx="1314450" cy="2533650"/>
          </a:xfrm>
        </p:grpSpPr>
        <p:cxnSp>
          <p:nvCxnSpPr>
            <p:cNvPr id="28" name="Straight Connector 27"/>
            <p:cNvCxnSpPr/>
            <p:nvPr/>
          </p:nvCxnSpPr>
          <p:spPr bwMode="auto">
            <a:xfrm>
              <a:off x="3733799" y="2438401"/>
              <a:ext cx="0" cy="1524000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flipV="1">
              <a:off x="3710689" y="3581400"/>
              <a:ext cx="499361" cy="36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Arrow Connector 41"/>
            <p:cNvCxnSpPr/>
            <p:nvPr/>
          </p:nvCxnSpPr>
          <p:spPr bwMode="auto">
            <a:xfrm>
              <a:off x="4210050" y="358140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2895600" y="3200400"/>
              <a:ext cx="784571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aphicFrame>
          <p:nvGraphicFramePr>
            <p:cNvPr id="53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89195504"/>
                </p:ext>
              </p:extLst>
            </p:nvPr>
          </p:nvGraphicFramePr>
          <p:xfrm>
            <a:off x="3657600" y="1885950"/>
            <a:ext cx="1920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Equation" r:id="rId4" imgW="88900" imgH="165100" progId="Equation.3">
                    <p:embed/>
                  </p:oleObj>
                </mc:Choice>
                <mc:Fallback>
                  <p:oleObj name="Equation" r:id="rId4" imgW="88900" imgH="1651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7600" y="1885950"/>
                          <a:ext cx="1920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" name="TextBox 30"/>
          <p:cNvSpPr txBox="1"/>
          <p:nvPr/>
        </p:nvSpPr>
        <p:spPr>
          <a:xfrm>
            <a:off x="1219200" y="2286000"/>
            <a:ext cx="1492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g</a:t>
            </a:r>
            <a:r>
              <a:rPr lang="en-US" sz="2000" dirty="0" smtClean="0">
                <a:solidFill>
                  <a:srgbClr val="0000FF"/>
                </a:solidFill>
              </a:rPr>
              <a:t>enerator or load</a:t>
            </a:r>
          </a:p>
        </p:txBody>
      </p:sp>
      <p:graphicFrame>
        <p:nvGraphicFramePr>
          <p:cNvPr id="5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4739714"/>
              </p:ext>
            </p:extLst>
          </p:nvPr>
        </p:nvGraphicFramePr>
        <p:xfrm>
          <a:off x="3200400" y="4802188"/>
          <a:ext cx="1493838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6" imgW="571500" imgH="254000" progId="Equation.3">
                  <p:embed/>
                </p:oleObj>
              </mc:Choice>
              <mc:Fallback>
                <p:oleObj name="Equation" r:id="rId6" imgW="571500" imgH="254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802188"/>
                        <a:ext cx="1493838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438401" y="5638800"/>
            <a:ext cx="335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l</a:t>
            </a:r>
            <a:r>
              <a:rPr lang="en-US" sz="2000" dirty="0" smtClean="0">
                <a:solidFill>
                  <a:srgbClr val="0000FF"/>
                </a:solidFill>
              </a:rPr>
              <a:t>oads: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d</a:t>
            </a:r>
            <a:r>
              <a:rPr lang="en-US" sz="1600" dirty="0" smtClean="0">
                <a:solidFill>
                  <a:srgbClr val="0000FF"/>
                </a:solidFill>
              </a:rPr>
              <a:t>amping or uncontrollable</a:t>
            </a:r>
            <a:endParaRPr lang="en-US" sz="1600" dirty="0">
              <a:solidFill>
                <a:srgbClr val="0000FF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615439" y="2438400"/>
            <a:ext cx="3452111" cy="2255838"/>
            <a:chOff x="3710689" y="2362200"/>
            <a:chExt cx="3452111" cy="2255838"/>
          </a:xfrm>
        </p:grpSpPr>
        <p:cxnSp>
          <p:nvCxnSpPr>
            <p:cNvPr id="38" name="Straight Connector 37"/>
            <p:cNvCxnSpPr/>
            <p:nvPr/>
          </p:nvCxnSpPr>
          <p:spPr bwMode="auto">
            <a:xfrm>
              <a:off x="7162799" y="3437515"/>
              <a:ext cx="0" cy="1180523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>
              <a:off x="3710689" y="3142384"/>
              <a:ext cx="3452110" cy="8853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7162800" y="2362200"/>
              <a:ext cx="0" cy="762000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extBox 38"/>
          <p:cNvSpPr txBox="1"/>
          <p:nvPr/>
        </p:nvSpPr>
        <p:spPr>
          <a:xfrm>
            <a:off x="4267200" y="6396335"/>
            <a:ext cx="4875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latin typeface="Times New Roman"/>
                <a:cs typeface="Times New Roman"/>
              </a:rPr>
              <a:t>i</a:t>
            </a:r>
            <a:r>
              <a:rPr lang="en-US" sz="2400" i="1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/>
              <a:t>: region/control area/balancing authority</a:t>
            </a:r>
            <a:endParaRPr lang="en-US" sz="2000" dirty="0"/>
          </a:p>
        </p:txBody>
      </p:sp>
      <p:grpSp>
        <p:nvGrpSpPr>
          <p:cNvPr id="2" name="Group 1"/>
          <p:cNvGrpSpPr/>
          <p:nvPr/>
        </p:nvGrpSpPr>
        <p:grpSpPr>
          <a:xfrm>
            <a:off x="3615439" y="381000"/>
            <a:ext cx="3623561" cy="2542454"/>
            <a:chOff x="3615439" y="381000"/>
            <a:chExt cx="3623561" cy="2542454"/>
          </a:xfrm>
        </p:grpSpPr>
        <p:grpSp>
          <p:nvGrpSpPr>
            <p:cNvPr id="17" name="Group 16"/>
            <p:cNvGrpSpPr/>
            <p:nvPr/>
          </p:nvGrpSpPr>
          <p:grpSpPr>
            <a:xfrm>
              <a:off x="3615439" y="381000"/>
              <a:ext cx="3623561" cy="2542454"/>
              <a:chOff x="3615439" y="533400"/>
              <a:chExt cx="3623561" cy="2542454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3615439" y="533400"/>
                <a:ext cx="3623561" cy="2542454"/>
                <a:chOff x="3710689" y="304800"/>
                <a:chExt cx="3623561" cy="2542454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auto">
                <a:xfrm>
                  <a:off x="7162799" y="838200"/>
                  <a:ext cx="0" cy="1180523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" name="Straight Connector 29"/>
                <p:cNvCxnSpPr/>
                <p:nvPr/>
              </p:nvCxnSpPr>
              <p:spPr bwMode="auto">
                <a:xfrm flipV="1">
                  <a:off x="3710689" y="1447800"/>
                  <a:ext cx="3452111" cy="1399454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graphicFrame>
              <p:nvGraphicFramePr>
                <p:cNvPr id="54" name="Object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846172545"/>
                    </p:ext>
                  </p:extLst>
                </p:nvPr>
              </p:nvGraphicFramePr>
              <p:xfrm>
                <a:off x="7086600" y="304800"/>
                <a:ext cx="247650" cy="4603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29" name="Equation" r:id="rId8" imgW="114300" imgH="190500" progId="Equation.3">
                        <p:embed/>
                      </p:oleObj>
                    </mc:Choice>
                    <mc:Fallback>
                      <p:oleObj name="Equation" r:id="rId8" imgW="114300" imgH="190500" progId="Equation.3">
                        <p:embed/>
                        <p:pic>
                          <p:nvPicPr>
                            <p:cNvPr id="0" name="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86600" y="304800"/>
                              <a:ext cx="247650" cy="46037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9" name="Object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04795471"/>
                    </p:ext>
                  </p:extLst>
                </p:nvPr>
              </p:nvGraphicFramePr>
              <p:xfrm>
                <a:off x="6191250" y="1809750"/>
                <a:ext cx="384175" cy="5524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30" name="Equation" r:id="rId10" imgW="177800" imgH="228600" progId="Equation.3">
                        <p:embed/>
                      </p:oleObj>
                    </mc:Choice>
                    <mc:Fallback>
                      <p:oleObj name="Equation" r:id="rId10" imgW="177800" imgH="228600" progId="Equation.3">
                        <p:embed/>
                        <p:pic>
                          <p:nvPicPr>
                            <p:cNvPr id="0" name="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1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191250" y="1809750"/>
                              <a:ext cx="384175" cy="5524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35" name="TextBox 34"/>
              <p:cNvSpPr txBox="1"/>
              <p:nvPr/>
            </p:nvSpPr>
            <p:spPr>
              <a:xfrm>
                <a:off x="4038600" y="1504890"/>
                <a:ext cx="1981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0000FF"/>
                    </a:solidFill>
                  </a:rPr>
                  <a:t>branch power</a:t>
                </a:r>
              </a:p>
            </p:txBody>
          </p:sp>
        </p:grpSp>
        <p:graphicFrame>
          <p:nvGraphicFramePr>
            <p:cNvPr id="27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11156629"/>
                </p:ext>
              </p:extLst>
            </p:nvPr>
          </p:nvGraphicFramePr>
          <p:xfrm>
            <a:off x="4876800" y="1752600"/>
            <a:ext cx="3810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" name="Equation" r:id="rId12" imgW="177800" imgH="228600" progId="Equation.3">
                    <p:embed/>
                  </p:oleObj>
                </mc:Choice>
                <mc:Fallback>
                  <p:oleObj name="Equation" r:id="rId12" imgW="177800" imgH="228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6800" y="1752600"/>
                          <a:ext cx="3810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3073987"/>
              </p:ext>
            </p:extLst>
          </p:nvPr>
        </p:nvGraphicFramePr>
        <p:xfrm>
          <a:off x="1295400" y="3048000"/>
          <a:ext cx="146367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14" imgW="622300" imgH="241300" progId="Equation.3">
                  <p:embed/>
                </p:oleObj>
              </mc:Choice>
              <mc:Fallback>
                <p:oleObj name="Equation" r:id="rId14" imgW="6223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048000"/>
                        <a:ext cx="146367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54317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model</a:t>
            </a:r>
            <a:endParaRPr lang="en-US" dirty="0"/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5204957"/>
              </p:ext>
            </p:extLst>
          </p:nvPr>
        </p:nvGraphicFramePr>
        <p:xfrm>
          <a:off x="1528763" y="1447800"/>
          <a:ext cx="55530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965" name="Equation" r:id="rId4" imgW="2362200" imgH="914400" progId="Equation.3">
                  <p:embed/>
                </p:oleObj>
              </mc:Choice>
              <mc:Fallback>
                <p:oleObj name="Equation" r:id="rId4" imgW="236220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447800"/>
                        <a:ext cx="5553075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ounded Rectangle 22"/>
          <p:cNvSpPr/>
          <p:nvPr/>
        </p:nvSpPr>
        <p:spPr bwMode="auto">
          <a:xfrm>
            <a:off x="1524000" y="2057400"/>
            <a:ext cx="457200" cy="6096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0" y="4724400"/>
            <a:ext cx="601980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Generator bus: </a:t>
            </a:r>
            <a:r>
              <a:rPr lang="en-US" sz="3200" i="1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lang="en-US" sz="3200" i="1" baseline="-25000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lang="en-US" sz="2800" dirty="0" smtClean="0">
                <a:solidFill>
                  <a:srgbClr val="0000FF"/>
                </a:solidFill>
              </a:rPr>
              <a:t> &gt; 0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Load bus:         </a:t>
            </a:r>
            <a:r>
              <a:rPr lang="en-US" sz="3200" i="1" dirty="0" err="1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lang="en-US" sz="3200" i="1" baseline="-25000" dirty="0" err="1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= 0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9707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962400"/>
            <a:ext cx="4267201" cy="289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569" y="-7808"/>
            <a:ext cx="4504435" cy="3436808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 bwMode="auto">
          <a:xfrm>
            <a:off x="4419600" y="4038600"/>
            <a:ext cx="4724400" cy="2133600"/>
          </a:xfrm>
          <a:prstGeom prst="wedgeEllipseCallout">
            <a:avLst/>
          </a:prstGeom>
          <a:solidFill>
            <a:srgbClr val="FEB80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0"/>
              </a:spcBef>
            </a:pPr>
            <a:r>
              <a:rPr lang="en-US" sz="2600" b="1" dirty="0">
                <a:solidFill>
                  <a:srgbClr val="000000"/>
                </a:solidFill>
                <a:latin typeface="Cracked"/>
                <a:cs typeface="Cracked"/>
              </a:rPr>
              <a:t>network of </a:t>
            </a:r>
          </a:p>
          <a:p>
            <a:pPr algn="ctr">
              <a:spcBef>
                <a:spcPts val="0"/>
              </a:spcBef>
            </a:pPr>
            <a:r>
              <a:rPr lang="en-US" sz="2600" b="1" dirty="0">
                <a:solidFill>
                  <a:srgbClr val="000000"/>
                </a:solidFill>
                <a:latin typeface="Cracked"/>
                <a:cs typeface="Cracked"/>
              </a:rPr>
              <a:t>billions of </a:t>
            </a:r>
            <a:r>
              <a:rPr lang="en-US" sz="2600" b="1" dirty="0">
                <a:solidFill>
                  <a:srgbClr val="FF0000"/>
                </a:solidFill>
                <a:latin typeface="Cracked"/>
                <a:cs typeface="Cracked"/>
              </a:rPr>
              <a:t>active</a:t>
            </a:r>
            <a:r>
              <a:rPr lang="en-US" sz="2600" b="1" dirty="0">
                <a:solidFill>
                  <a:srgbClr val="000000"/>
                </a:solidFill>
                <a:latin typeface="Cracked"/>
                <a:cs typeface="Cracked"/>
              </a:rPr>
              <a:t> distributed energy resources (DERs)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08394" y="6493130"/>
            <a:ext cx="4549034" cy="338546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DER: PV, wind </a:t>
            </a:r>
            <a:r>
              <a:rPr lang="en-US" sz="1600" dirty="0" err="1">
                <a:solidFill>
                  <a:srgbClr val="000000"/>
                </a:solidFill>
              </a:rPr>
              <a:t>tb</a:t>
            </a:r>
            <a:r>
              <a:rPr lang="en-US" sz="1600" dirty="0">
                <a:solidFill>
                  <a:srgbClr val="000000"/>
                </a:solidFill>
              </a:rPr>
              <a:t>, EV, storage, smart </a:t>
            </a:r>
            <a:r>
              <a:rPr lang="en-US" sz="1600" dirty="0" err="1" smtClean="0">
                <a:solidFill>
                  <a:srgbClr val="000000"/>
                </a:solidFill>
              </a:rPr>
              <a:t>bldg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smtClean="0">
                <a:solidFill>
                  <a:srgbClr val="000000"/>
                </a:solidFill>
              </a:rPr>
              <a:t>/ </a:t>
            </a:r>
            <a:r>
              <a:rPr lang="en-US" sz="1600" dirty="0" err="1" smtClean="0">
                <a:solidFill>
                  <a:srgbClr val="000000"/>
                </a:solidFill>
              </a:rPr>
              <a:t>appl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0" y="0"/>
            <a:ext cx="11430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-1"/>
            <a:ext cx="4267200" cy="3443239"/>
            <a:chOff x="0" y="3602254"/>
            <a:chExt cx="4800600" cy="3252262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4250017"/>
              <a:ext cx="4800600" cy="2604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668792" y="3602254"/>
              <a:ext cx="3620952" cy="610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Solar power over land: </a:t>
              </a:r>
            </a:p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&gt; 20x world energy demand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58752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model</a:t>
            </a:r>
            <a:endParaRPr lang="en-US" dirty="0"/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6912440"/>
              </p:ext>
            </p:extLst>
          </p:nvPr>
        </p:nvGraphicFramePr>
        <p:xfrm>
          <a:off x="1528763" y="1447800"/>
          <a:ext cx="55530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989" name="Equation" r:id="rId4" imgW="2362200" imgH="914400" progId="Equation.3">
                  <p:embed/>
                </p:oleObj>
              </mc:Choice>
              <mc:Fallback>
                <p:oleObj name="Equation" r:id="rId4" imgW="236220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447800"/>
                        <a:ext cx="5553075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ounded Rectangle 22"/>
          <p:cNvSpPr/>
          <p:nvPr/>
        </p:nvSpPr>
        <p:spPr bwMode="auto">
          <a:xfrm>
            <a:off x="3962400" y="2133600"/>
            <a:ext cx="381000" cy="6096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0" y="4724400"/>
            <a:ext cx="655320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Generator bus: </a:t>
            </a:r>
            <a:r>
              <a:rPr lang="en-US" sz="32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lang="en-US" sz="3200" i="1" baseline="-25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lang="en-US" sz="2800" dirty="0" smtClean="0">
                <a:solidFill>
                  <a:srgbClr val="0000FF"/>
                </a:solidFill>
              </a:rPr>
              <a:t> is real power injection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Load bus:         </a:t>
            </a:r>
            <a:r>
              <a:rPr lang="en-US" sz="32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lang="en-US" sz="3200" i="1" baseline="-25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lang="en-US" sz="2800" dirty="0" smtClean="0">
                <a:solidFill>
                  <a:srgbClr val="0000FF"/>
                </a:solidFill>
              </a:rPr>
              <a:t> is controllable load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200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Generator-side control</a:t>
            </a:r>
            <a:endParaRPr lang="en-US" dirty="0"/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0311718"/>
              </p:ext>
            </p:extLst>
          </p:nvPr>
        </p:nvGraphicFramePr>
        <p:xfrm>
          <a:off x="1528763" y="1447800"/>
          <a:ext cx="55530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345" name="Equation" r:id="rId4" imgW="2362200" imgH="914400" progId="Equation.3">
                  <p:embed/>
                </p:oleObj>
              </mc:Choice>
              <mc:Fallback>
                <p:oleObj name="Equation" r:id="rId4" imgW="236220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447800"/>
                        <a:ext cx="5553075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ounded Rectangle 22"/>
          <p:cNvSpPr/>
          <p:nvPr/>
        </p:nvSpPr>
        <p:spPr bwMode="auto">
          <a:xfrm>
            <a:off x="3962400" y="2133600"/>
            <a:ext cx="381000" cy="6096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655596"/>
              </p:ext>
            </p:extLst>
          </p:nvPr>
        </p:nvGraphicFramePr>
        <p:xfrm>
          <a:off x="5943600" y="4267200"/>
          <a:ext cx="2971800" cy="2201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346" name="Equation" r:id="rId6" imgW="1104900" imgH="889000" progId="Equation.3">
                  <p:embed/>
                </p:oleObj>
              </mc:Choice>
              <mc:Fallback>
                <p:oleObj name="Equation" r:id="rId6" imgW="1104900" imgH="889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4267200"/>
                        <a:ext cx="2971800" cy="2201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2157741"/>
              </p:ext>
            </p:extLst>
          </p:nvPr>
        </p:nvGraphicFramePr>
        <p:xfrm>
          <a:off x="228600" y="5181600"/>
          <a:ext cx="525780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347" name="Equation" r:id="rId8" imgW="2057400" imgH="520700" progId="Equation.3">
                  <p:embed/>
                </p:oleObj>
              </mc:Choice>
              <mc:Fallback>
                <p:oleObj name="Equation" r:id="rId8" imgW="2057400" imgH="52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181600"/>
                        <a:ext cx="5257800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 bwMode="auto">
          <a:xfrm flipH="1" flipV="1">
            <a:off x="4419600" y="2819400"/>
            <a:ext cx="1600200" cy="1676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362200" y="4495800"/>
            <a:ext cx="2500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rgbClr val="0000FF"/>
                </a:solidFill>
              </a:rPr>
              <a:t>generator bus: </a:t>
            </a:r>
            <a:endParaRPr lang="en-US" sz="2800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7808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Load-side control</a:t>
            </a:r>
            <a:endParaRPr lang="en-US" dirty="0"/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5642551"/>
              </p:ext>
            </p:extLst>
          </p:nvPr>
        </p:nvGraphicFramePr>
        <p:xfrm>
          <a:off x="1528763" y="1447800"/>
          <a:ext cx="55530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037" name="Equation" r:id="rId4" imgW="2362200" imgH="914400" progId="Equation.3">
                  <p:embed/>
                </p:oleObj>
              </mc:Choice>
              <mc:Fallback>
                <p:oleObj name="Equation" r:id="rId4" imgW="236220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447800"/>
                        <a:ext cx="5553075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ounded Rectangle 22"/>
          <p:cNvSpPr/>
          <p:nvPr/>
        </p:nvSpPr>
        <p:spPr bwMode="auto">
          <a:xfrm>
            <a:off x="3962400" y="2133600"/>
            <a:ext cx="381000" cy="6096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 flipV="1">
            <a:off x="4419600" y="2819400"/>
            <a:ext cx="1600200" cy="1676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362200" y="4495800"/>
            <a:ext cx="63578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rgbClr val="0000FF"/>
                </a:solidFill>
              </a:rPr>
              <a:t>Load bus: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</a:p>
          <a:p>
            <a:r>
              <a:rPr lang="en-US" sz="2800" dirty="0">
                <a:solidFill>
                  <a:srgbClr val="0000FF"/>
                </a:solidFill>
              </a:rPr>
              <a:t>	</a:t>
            </a:r>
            <a:r>
              <a:rPr lang="en-US" sz="2800" dirty="0" smtClean="0">
                <a:solidFill>
                  <a:srgbClr val="0000FF"/>
                </a:solidFill>
              </a:rPr>
              <a:t>how to design feedback control ?</a:t>
            </a:r>
            <a:r>
              <a:rPr lang="en-US" sz="2800" u="sng" dirty="0" smtClean="0">
                <a:solidFill>
                  <a:srgbClr val="0000FF"/>
                </a:solidFill>
              </a:rPr>
              <a:t> </a:t>
            </a:r>
            <a:endParaRPr lang="en-US" sz="2800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6962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model</a:t>
            </a:r>
            <a:endParaRPr lang="en-US" dirty="0"/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1960316"/>
              </p:ext>
            </p:extLst>
          </p:nvPr>
        </p:nvGraphicFramePr>
        <p:xfrm>
          <a:off x="1528763" y="1447800"/>
          <a:ext cx="55530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061" name="Equation" r:id="rId4" imgW="2362200" imgH="914400" progId="Equation.3">
                  <p:embed/>
                </p:oleObj>
              </mc:Choice>
              <mc:Fallback>
                <p:oleObj name="Equation" r:id="rId4" imgW="236220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447800"/>
                        <a:ext cx="5553075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50517" y="4608493"/>
            <a:ext cx="6212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Suppose the system is in steady state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Then: disturbance in gen/load … 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9542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990600" y="1143000"/>
            <a:ext cx="6477000" cy="2514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</a:t>
            </a:r>
            <a:r>
              <a:rPr lang="en-US" dirty="0" smtClean="0"/>
              <a:t>oad-side controller design</a:t>
            </a:r>
            <a:endParaRPr lang="en-US" sz="2800" dirty="0" smtClean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905000" y="4191000"/>
            <a:ext cx="7010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Control goals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(while min disutility)</a:t>
            </a:r>
            <a:endParaRPr lang="en-US" altLang="zh-CN" sz="1600" dirty="0" smtClean="0">
              <a:solidFill>
                <a:srgbClr val="0000FF"/>
              </a:solidFill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Rebalance power &amp; stabilize frequency</a:t>
            </a:r>
          </a:p>
          <a:p>
            <a:pPr lvl="1" eaLnBrk="1" hangingPunct="1"/>
            <a:endParaRPr lang="en-US" altLang="zh-CN" sz="10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Restore nominal frequency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Restore scheduled inter-area flows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Respect line limits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6482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>
                <a:solidFill>
                  <a:srgbClr val="0000FF"/>
                </a:solidFill>
              </a:rPr>
              <a:t>Zhao, </a:t>
            </a:r>
            <a:r>
              <a:rPr lang="en-US" dirty="0" err="1">
                <a:solidFill>
                  <a:srgbClr val="0000FF"/>
                </a:solidFill>
              </a:rPr>
              <a:t>Topcu</a:t>
            </a:r>
            <a:r>
              <a:rPr lang="en-US" dirty="0">
                <a:solidFill>
                  <a:srgbClr val="0000FF"/>
                </a:solidFill>
              </a:rPr>
              <a:t>, Li, </a:t>
            </a:r>
            <a:r>
              <a:rPr lang="en-US" dirty="0" smtClean="0">
                <a:solidFill>
                  <a:srgbClr val="0000FF"/>
                </a:solidFill>
              </a:rPr>
              <a:t>Low</a:t>
            </a:r>
            <a:endParaRPr lang="en-US" dirty="0">
              <a:solidFill>
                <a:srgbClr val="0000FF"/>
              </a:solidFill>
            </a:endParaRPr>
          </a:p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TAC 2014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00" y="5373469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Zhao, Low </a:t>
            </a:r>
          </a:p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, 2014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495800" y="4191000"/>
            <a:ext cx="38100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8963779"/>
              </p:ext>
            </p:extLst>
          </p:nvPr>
        </p:nvGraphicFramePr>
        <p:xfrm>
          <a:off x="1528763" y="1371600"/>
          <a:ext cx="55530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085" name="Equation" r:id="rId4" imgW="2362200" imgH="914400" progId="Equation.3">
                  <p:embed/>
                </p:oleObj>
              </mc:Choice>
              <mc:Fallback>
                <p:oleObj name="Equation" r:id="rId4" imgW="236220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371600"/>
                        <a:ext cx="5553075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07217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990600" y="1143000"/>
            <a:ext cx="6477000" cy="2514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</a:t>
            </a:r>
            <a:r>
              <a:rPr lang="en-US" dirty="0" smtClean="0"/>
              <a:t>oad-side controller design</a:t>
            </a:r>
            <a:endParaRPr lang="en-US" sz="2800" dirty="0" smtClean="0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1905000" y="4191000"/>
            <a:ext cx="7010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Control goals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(while min disutility)</a:t>
            </a:r>
            <a:endParaRPr lang="en-US" altLang="zh-CN" sz="1600" dirty="0" smtClean="0">
              <a:solidFill>
                <a:srgbClr val="0000FF"/>
              </a:solidFill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Rebalance power &amp; stabilize frequency</a:t>
            </a:r>
          </a:p>
          <a:p>
            <a:pPr lvl="1" eaLnBrk="1" hangingPunct="1"/>
            <a:endParaRPr lang="en-US" altLang="zh-CN" sz="10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Restore nominal frequency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Restore scheduled inter-area flows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Respect line limits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6482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>
                <a:solidFill>
                  <a:srgbClr val="0000FF"/>
                </a:solidFill>
              </a:rPr>
              <a:t>Zhao, </a:t>
            </a:r>
            <a:r>
              <a:rPr lang="en-US" dirty="0" err="1">
                <a:solidFill>
                  <a:srgbClr val="0000FF"/>
                </a:solidFill>
              </a:rPr>
              <a:t>Topcu</a:t>
            </a:r>
            <a:r>
              <a:rPr lang="en-US" dirty="0">
                <a:solidFill>
                  <a:srgbClr val="0000FF"/>
                </a:solidFill>
              </a:rPr>
              <a:t>, Li, </a:t>
            </a:r>
            <a:r>
              <a:rPr lang="en-US" dirty="0" smtClean="0">
                <a:solidFill>
                  <a:srgbClr val="0000FF"/>
                </a:solidFill>
              </a:rPr>
              <a:t>Low</a:t>
            </a:r>
            <a:endParaRPr lang="en-US" dirty="0">
              <a:solidFill>
                <a:srgbClr val="0000FF"/>
              </a:solidFill>
            </a:endParaRPr>
          </a:p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TAC 2014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200" y="5373469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Zhao, Low </a:t>
            </a:r>
          </a:p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, 2014</a:t>
            </a:r>
            <a:endParaRPr lang="en-US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841086"/>
              </p:ext>
            </p:extLst>
          </p:nvPr>
        </p:nvGraphicFramePr>
        <p:xfrm>
          <a:off x="1528763" y="1371600"/>
          <a:ext cx="55530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109" name="Equation" r:id="rId4" imgW="2362200" imgH="914400" progId="Equation.3">
                  <p:embed/>
                </p:oleObj>
              </mc:Choice>
              <mc:Fallback>
                <p:oleObj name="Equation" r:id="rId4" imgW="236220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371600"/>
                        <a:ext cx="5553075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4694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</a:t>
            </a:r>
            <a:r>
              <a:rPr lang="en-US" dirty="0" smtClean="0"/>
              <a:t>oad-side controller design</a:t>
            </a:r>
            <a:endParaRPr lang="en-US" sz="28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52400" y="1143000"/>
            <a:ext cx="228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Design control law</a:t>
            </a:r>
            <a:endParaRPr lang="en-US" sz="2000" dirty="0">
              <a:solidFill>
                <a:srgbClr val="0000FF"/>
              </a:solidFill>
            </a:endParaRPr>
          </a:p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whose equilibrium</a:t>
            </a:r>
          </a:p>
          <a:p>
            <a:pPr indent="-4764" algn="r"/>
            <a:r>
              <a:rPr lang="en-US" sz="2000" dirty="0">
                <a:solidFill>
                  <a:srgbClr val="0000FF"/>
                </a:solidFill>
              </a:rPr>
              <a:t>s</a:t>
            </a:r>
            <a:r>
              <a:rPr lang="en-US" sz="2000" dirty="0" smtClean="0">
                <a:solidFill>
                  <a:srgbClr val="0000FF"/>
                </a:solidFill>
              </a:rPr>
              <a:t>olves:</a:t>
            </a:r>
          </a:p>
        </p:txBody>
      </p:sp>
      <p:graphicFrame>
        <p:nvGraphicFramePr>
          <p:cNvPr id="1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2317433"/>
              </p:ext>
            </p:extLst>
          </p:nvPr>
        </p:nvGraphicFramePr>
        <p:xfrm>
          <a:off x="2819400" y="1066800"/>
          <a:ext cx="4191000" cy="2819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133" name="Equation" r:id="rId4" imgW="2057400" imgH="1409700" progId="Equation.3">
                  <p:embed/>
                </p:oleObj>
              </mc:Choice>
              <mc:Fallback>
                <p:oleObj name="Equation" r:id="rId4" imgW="2057400" imgH="1409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066800"/>
                        <a:ext cx="4191000" cy="2819399"/>
                      </a:xfrm>
                      <a:prstGeom prst="rect">
                        <a:avLst/>
                      </a:prstGeom>
                      <a:noFill/>
                      <a:ln w="28575" cmpd="sng">
                        <a:solidFill>
                          <a:srgbClr val="0000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086600" y="1916668"/>
            <a:ext cx="189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 smtClean="0">
                <a:solidFill>
                  <a:srgbClr val="0000FF"/>
                </a:solidFill>
              </a:rPr>
              <a:t>ower balance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86600" y="2667000"/>
            <a:ext cx="189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>
                <a:solidFill>
                  <a:srgbClr val="0000FF"/>
                </a:solidFill>
              </a:rPr>
              <a:t>i</a:t>
            </a:r>
            <a:r>
              <a:rPr lang="en-US" dirty="0" smtClean="0">
                <a:solidFill>
                  <a:srgbClr val="0000FF"/>
                </a:solidFill>
              </a:rPr>
              <a:t>nter-area flows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6600" y="3505200"/>
            <a:ext cx="189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 smtClean="0">
                <a:solidFill>
                  <a:srgbClr val="0000FF"/>
                </a:solidFill>
              </a:rPr>
              <a:t>line limits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1905000" y="4191000"/>
            <a:ext cx="7010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Control goals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(while min disutility)</a:t>
            </a:r>
            <a:endParaRPr lang="en-US" altLang="zh-CN" sz="1600" dirty="0" smtClean="0">
              <a:solidFill>
                <a:srgbClr val="0000FF"/>
              </a:solidFill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Rebalance power &amp; stabilize frequency</a:t>
            </a:r>
          </a:p>
          <a:p>
            <a:pPr lvl="1" eaLnBrk="1" hangingPunct="1"/>
            <a:endParaRPr lang="en-US" altLang="zh-CN" sz="10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Restore nominal frequency</a:t>
            </a:r>
          </a:p>
          <a:p>
            <a:pPr lvl="1" eaLnBrk="1" hangingPunct="1"/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Restore scheduled inter-area flows</a:t>
            </a:r>
          </a:p>
          <a:p>
            <a:pPr lvl="1" eaLnBrk="1" hangingPunct="1"/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Respect line limits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6600" y="1143000"/>
            <a:ext cx="189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>
                <a:solidFill>
                  <a:srgbClr val="0000FF"/>
                </a:solidFill>
              </a:rPr>
              <a:t>l</a:t>
            </a:r>
            <a:r>
              <a:rPr lang="en-US" dirty="0" smtClean="0">
                <a:solidFill>
                  <a:srgbClr val="0000FF"/>
                </a:solidFill>
              </a:rPr>
              <a:t>oad disutility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" y="51054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freq</a:t>
            </a:r>
            <a:r>
              <a:rPr lang="en-US" dirty="0" smtClean="0">
                <a:solidFill>
                  <a:srgbClr val="0000FF"/>
                </a:solidFill>
              </a:rPr>
              <a:t> will emerge as </a:t>
            </a:r>
          </a:p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Lagrange multiplier</a:t>
            </a:r>
          </a:p>
          <a:p>
            <a:pPr indent="-4764" algn="r"/>
            <a:r>
              <a:rPr lang="en-US" dirty="0">
                <a:solidFill>
                  <a:srgbClr val="0000FF"/>
                </a:solidFill>
              </a:rPr>
              <a:t>f</a:t>
            </a:r>
            <a:r>
              <a:rPr lang="en-US" dirty="0" smtClean="0">
                <a:solidFill>
                  <a:srgbClr val="0000FF"/>
                </a:solidFill>
              </a:rPr>
              <a:t>or power imbalance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7300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</a:t>
            </a:r>
            <a:r>
              <a:rPr lang="en-US" dirty="0" smtClean="0"/>
              <a:t>oad-side controller design</a:t>
            </a:r>
            <a:endParaRPr lang="en-US" sz="280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8305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Design control (</a:t>
            </a:r>
            <a:r>
              <a:rPr lang="en-US" altLang="zh-CN" sz="3200" i="1" dirty="0" smtClean="0">
                <a:latin typeface="Times New Roman"/>
                <a:ea typeface="宋体" pitchFamily="2" charset="-122"/>
                <a:cs typeface="Times New Roman"/>
              </a:rPr>
              <a:t>G, F</a:t>
            </a:r>
            <a:r>
              <a:rPr lang="en-US" altLang="zh-CN" dirty="0" smtClean="0">
                <a:ea typeface="宋体" pitchFamily="2" charset="-122"/>
              </a:rPr>
              <a:t>) </a:t>
            </a:r>
            <a:r>
              <a:rPr lang="en-US" altLang="zh-CN" dirty="0" err="1" smtClean="0">
                <a:ea typeface="宋体" pitchFamily="2" charset="-122"/>
              </a:rPr>
              <a:t>s.t.</a:t>
            </a:r>
            <a:r>
              <a:rPr lang="en-US" altLang="zh-CN" dirty="0" smtClean="0">
                <a:ea typeface="宋体" pitchFamily="2" charset="-122"/>
              </a:rPr>
              <a:t> closed-loop system</a:t>
            </a:r>
            <a:endParaRPr lang="en-US" altLang="zh-CN" sz="16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i</a:t>
            </a:r>
            <a:r>
              <a:rPr lang="en-US" altLang="zh-CN" dirty="0" smtClean="0">
                <a:ea typeface="宋体" pitchFamily="2" charset="-122"/>
              </a:rPr>
              <a:t>s asymptotically stable</a:t>
            </a:r>
            <a:endParaRPr lang="en-US" altLang="zh-CN" dirty="0" smtClean="0">
              <a:solidFill>
                <a:srgbClr val="0000FF"/>
              </a:solidFill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has equilibrium that is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optimal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graphicFrame>
        <p:nvGraphicFramePr>
          <p:cNvPr id="2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6673767"/>
              </p:ext>
            </p:extLst>
          </p:nvPr>
        </p:nvGraphicFramePr>
        <p:xfrm>
          <a:off x="5486400" y="4346575"/>
          <a:ext cx="3429000" cy="2133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041" name="Equation" r:id="rId4" imgW="2057400" imgH="1409700" progId="Equation.3">
                  <p:embed/>
                </p:oleObj>
              </mc:Choice>
              <mc:Fallback>
                <p:oleObj name="Equation" r:id="rId4" imgW="2057400" imgH="1409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346575"/>
                        <a:ext cx="3429000" cy="2133599"/>
                      </a:xfrm>
                      <a:prstGeom prst="rect">
                        <a:avLst/>
                      </a:prstGeom>
                      <a:noFill/>
                      <a:ln w="28575" cmpd="sng">
                        <a:solidFill>
                          <a:srgbClr val="0000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69748" y="3886200"/>
            <a:ext cx="4502252" cy="2807732"/>
            <a:chOff x="69748" y="3886200"/>
            <a:chExt cx="4502252" cy="2807732"/>
          </a:xfrm>
        </p:grpSpPr>
        <p:graphicFrame>
          <p:nvGraphicFramePr>
            <p:cNvPr id="16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93528442"/>
                </p:ext>
              </p:extLst>
            </p:nvPr>
          </p:nvGraphicFramePr>
          <p:xfrm>
            <a:off x="1371601" y="4267200"/>
            <a:ext cx="2438399" cy="1143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4042" name="Equation" r:id="rId6" imgW="1816100" imgH="914400" progId="Equation.3">
                    <p:embed/>
                  </p:oleObj>
                </mc:Choice>
                <mc:Fallback>
                  <p:oleObj name="Equation" r:id="rId6" imgW="1816100" imgH="9144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1" y="4267200"/>
                          <a:ext cx="2438399" cy="1143000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71906197"/>
                </p:ext>
              </p:extLst>
            </p:nvPr>
          </p:nvGraphicFramePr>
          <p:xfrm>
            <a:off x="1415441" y="5765462"/>
            <a:ext cx="2141951" cy="8639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4043" name="Equation" r:id="rId8" imgW="1422400" imgH="520700" progId="Equation.3">
                    <p:embed/>
                  </p:oleObj>
                </mc:Choice>
                <mc:Fallback>
                  <p:oleObj name="Equation" r:id="rId8" imgW="1422400" imgH="520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5441" y="5765462"/>
                          <a:ext cx="2141951" cy="863936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rgbClr val="000000"/>
                          </a:solidFill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" name="Straight Connector 22"/>
            <p:cNvCxnSpPr/>
            <p:nvPr/>
          </p:nvCxnSpPr>
          <p:spPr bwMode="auto">
            <a:xfrm flipH="1">
              <a:off x="457200" y="6228628"/>
              <a:ext cx="95824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flipH="1" flipV="1">
              <a:off x="457201" y="4788735"/>
              <a:ext cx="838199" cy="1186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457200" y="4788735"/>
              <a:ext cx="0" cy="143989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3613759" y="6228628"/>
              <a:ext cx="95824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3839227" y="4788735"/>
              <a:ext cx="732773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 flipH="1">
              <a:off x="4572000" y="4788735"/>
              <a:ext cx="0" cy="143989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" name="TextBox 1"/>
            <p:cNvSpPr txBox="1"/>
            <p:nvPr/>
          </p:nvSpPr>
          <p:spPr>
            <a:xfrm>
              <a:off x="1676400" y="3886200"/>
              <a:ext cx="168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power network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748" y="6324600"/>
              <a:ext cx="137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load control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25942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</a:t>
            </a:r>
            <a:r>
              <a:rPr lang="en-US" dirty="0" smtClean="0"/>
              <a:t>oad-side controller design</a:t>
            </a:r>
            <a:endParaRPr lang="en-US" sz="280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78486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Idea: exploit system dynamic as part of  primal-dual algorithm for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modified </a:t>
            </a:r>
            <a:r>
              <a:rPr lang="en-US" altLang="zh-CN" dirty="0" smtClean="0">
                <a:ea typeface="宋体" pitchFamily="2" charset="-122"/>
              </a:rPr>
              <a:t>opt</a:t>
            </a:r>
            <a:endParaRPr lang="en-US" altLang="zh-CN" sz="16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Distributed algorithm</a:t>
            </a: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Control goals in equilibrium</a:t>
            </a:r>
            <a:endParaRPr lang="en-US" altLang="zh-CN" dirty="0">
              <a:solidFill>
                <a:srgbClr val="0000FF"/>
              </a:solidFill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Stability </a:t>
            </a:r>
            <a:r>
              <a:rPr lang="en-US" altLang="zh-CN" dirty="0">
                <a:ea typeface="宋体" pitchFamily="2" charset="-122"/>
              </a:rPr>
              <a:t>analysis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graphicFrame>
        <p:nvGraphicFramePr>
          <p:cNvPr id="1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0037890"/>
              </p:ext>
            </p:extLst>
          </p:nvPr>
        </p:nvGraphicFramePr>
        <p:xfrm>
          <a:off x="5486400" y="4346575"/>
          <a:ext cx="3429000" cy="2133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023" name="Equation" r:id="rId4" imgW="2057400" imgH="1409700" progId="Equation.3">
                  <p:embed/>
                </p:oleObj>
              </mc:Choice>
              <mc:Fallback>
                <p:oleObj name="Equation" r:id="rId4" imgW="2057400" imgH="1409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346575"/>
                        <a:ext cx="3429000" cy="2133599"/>
                      </a:xfrm>
                      <a:prstGeom prst="rect">
                        <a:avLst/>
                      </a:prstGeom>
                      <a:noFill/>
                      <a:ln w="28575" cmpd="sng">
                        <a:solidFill>
                          <a:srgbClr val="0000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31"/>
          <p:cNvGrpSpPr/>
          <p:nvPr/>
        </p:nvGrpSpPr>
        <p:grpSpPr>
          <a:xfrm>
            <a:off x="69748" y="3886200"/>
            <a:ext cx="4502252" cy="2807732"/>
            <a:chOff x="69748" y="3886200"/>
            <a:chExt cx="4502252" cy="2807732"/>
          </a:xfrm>
        </p:grpSpPr>
        <p:graphicFrame>
          <p:nvGraphicFramePr>
            <p:cNvPr id="33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82432262"/>
                </p:ext>
              </p:extLst>
            </p:nvPr>
          </p:nvGraphicFramePr>
          <p:xfrm>
            <a:off x="1371601" y="4267200"/>
            <a:ext cx="2438399" cy="1143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024" name="Equation" r:id="rId6" imgW="1816100" imgH="914400" progId="Equation.3">
                    <p:embed/>
                  </p:oleObj>
                </mc:Choice>
                <mc:Fallback>
                  <p:oleObj name="Equation" r:id="rId6" imgW="1816100" imgH="9144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1" y="4267200"/>
                          <a:ext cx="2438399" cy="1143000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79691495"/>
                </p:ext>
              </p:extLst>
            </p:nvPr>
          </p:nvGraphicFramePr>
          <p:xfrm>
            <a:off x="1415441" y="5765462"/>
            <a:ext cx="2141951" cy="8639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025" name="Equation" r:id="rId8" imgW="1422400" imgH="520700" progId="Equation.3">
                    <p:embed/>
                  </p:oleObj>
                </mc:Choice>
                <mc:Fallback>
                  <p:oleObj name="Equation" r:id="rId8" imgW="1422400" imgH="520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5441" y="5765462"/>
                          <a:ext cx="2141951" cy="863936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rgbClr val="000000"/>
                          </a:solidFill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5" name="Straight Connector 34"/>
            <p:cNvCxnSpPr/>
            <p:nvPr/>
          </p:nvCxnSpPr>
          <p:spPr bwMode="auto">
            <a:xfrm flipH="1">
              <a:off x="457200" y="6228628"/>
              <a:ext cx="95824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flipH="1" flipV="1">
              <a:off x="457201" y="4788735"/>
              <a:ext cx="838199" cy="1186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457200" y="4788735"/>
              <a:ext cx="0" cy="143989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3613759" y="6228628"/>
              <a:ext cx="958241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3839227" y="4788735"/>
              <a:ext cx="732773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 flipH="1">
              <a:off x="4572000" y="4788735"/>
              <a:ext cx="0" cy="143989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1676400" y="3886200"/>
              <a:ext cx="1685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power network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748" y="6324600"/>
              <a:ext cx="137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load control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99369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5800" y="5410200"/>
            <a:ext cx="7772400" cy="1200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Primary</a:t>
            </a:r>
            <a:r>
              <a:rPr lang="en-US" sz="2400" dirty="0" smtClean="0">
                <a:solidFill>
                  <a:srgbClr val="0000FF"/>
                </a:solidFill>
              </a:rPr>
              <a:t> load-side frequency control </a:t>
            </a:r>
            <a:r>
              <a:rPr lang="en-US" dirty="0" smtClean="0">
                <a:solidFill>
                  <a:srgbClr val="0000FF"/>
                </a:solidFill>
              </a:rPr>
              <a:t>(linear PF)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ompletely decentralized</a:t>
            </a:r>
          </a:p>
          <a:p>
            <a:pPr marL="342900" indent="-342900">
              <a:buFont typeface="Arial"/>
              <a:buChar char="•"/>
            </a:pPr>
            <a:r>
              <a:rPr lang="en-US" sz="2400" u="sng" dirty="0" smtClean="0">
                <a:solidFill>
                  <a:srgbClr val="0000FF"/>
                </a:solidFill>
              </a:rPr>
              <a:t>Theorem</a:t>
            </a:r>
            <a:r>
              <a:rPr lang="en-US" sz="2400" dirty="0" smtClean="0">
                <a:solidFill>
                  <a:srgbClr val="0000FF"/>
                </a:solidFill>
              </a:rPr>
              <a:t>: globally stable dynamic, optimal equilibrium</a:t>
            </a:r>
            <a:endParaRPr lang="en-US" sz="2400" dirty="0">
              <a:solidFill>
                <a:srgbClr val="0000FF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676400" y="990600"/>
            <a:ext cx="5486400" cy="4419600"/>
            <a:chOff x="1676400" y="914400"/>
            <a:chExt cx="5486400" cy="4419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6400" y="914400"/>
              <a:ext cx="5486400" cy="436487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 bwMode="auto">
            <a:xfrm>
              <a:off x="6553200" y="3276600"/>
              <a:ext cx="533400" cy="1752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828800" y="4114800"/>
              <a:ext cx="5029200" cy="12192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828800" y="3200400"/>
              <a:ext cx="304800" cy="1752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248400" y="6581001"/>
            <a:ext cx="289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1200" dirty="0">
                <a:solidFill>
                  <a:srgbClr val="0000FF"/>
                </a:solidFill>
              </a:rPr>
              <a:t>Zhao, </a:t>
            </a:r>
            <a:r>
              <a:rPr lang="en-US" sz="1200" dirty="0" err="1">
                <a:solidFill>
                  <a:srgbClr val="0000FF"/>
                </a:solidFill>
              </a:rPr>
              <a:t>Topcu</a:t>
            </a:r>
            <a:r>
              <a:rPr lang="en-US" sz="1200" dirty="0">
                <a:solidFill>
                  <a:srgbClr val="0000FF"/>
                </a:solidFill>
              </a:rPr>
              <a:t>, Li, </a:t>
            </a:r>
            <a:r>
              <a:rPr lang="en-US" sz="1200" dirty="0" smtClean="0">
                <a:solidFill>
                  <a:srgbClr val="0000FF"/>
                </a:solidFill>
              </a:rPr>
              <a:t>Low. TAC 2014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339723" y="1908056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dirty="0" smtClean="0">
                <a:solidFill>
                  <a:srgbClr val="0000FF"/>
                </a:solidFill>
              </a:rPr>
              <a:t>hysical network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98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time scale EPQU.gif"/>
          <p:cNvPicPr>
            <a:picLocks noGrp="1" noChangeAspect="1"/>
          </p:cNvPicPr>
          <p:nvPr>
            <p:ph idx="4294967295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590800"/>
            <a:ext cx="9031074" cy="2945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54647" y="1270341"/>
            <a:ext cx="6224097" cy="707878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System dynamics and controls at different timescales</a:t>
            </a:r>
          </a:p>
          <a:p>
            <a:pPr marL="342880" indent="-34288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require different </a:t>
            </a:r>
            <a:r>
              <a:rPr lang="en-US" sz="2000" dirty="0" smtClean="0">
                <a:solidFill>
                  <a:srgbClr val="000000"/>
                </a:solidFill>
              </a:rPr>
              <a:t>models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Multiple timescales</a:t>
            </a:r>
          </a:p>
        </p:txBody>
      </p:sp>
      <p:sp>
        <p:nvSpPr>
          <p:cNvPr id="4" name="Left Brace 3"/>
          <p:cNvSpPr/>
          <p:nvPr/>
        </p:nvSpPr>
        <p:spPr bwMode="auto">
          <a:xfrm rot="16200000">
            <a:off x="5715000" y="3886200"/>
            <a:ext cx="304800" cy="3810000"/>
          </a:xfrm>
          <a:prstGeom prst="leftBrace">
            <a:avLst>
              <a:gd name="adj1" fmla="val 60319"/>
              <a:gd name="adj2" fmla="val 49195"/>
            </a:avLst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Left Brace 10"/>
          <p:cNvSpPr/>
          <p:nvPr/>
        </p:nvSpPr>
        <p:spPr bwMode="auto">
          <a:xfrm rot="16200000">
            <a:off x="3162300" y="5143500"/>
            <a:ext cx="304800" cy="1295400"/>
          </a:xfrm>
          <a:prstGeom prst="leftBrace">
            <a:avLst>
              <a:gd name="adj1" fmla="val 60319"/>
              <a:gd name="adj2" fmla="val 49195"/>
            </a:avLst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8200" y="6019800"/>
            <a:ext cx="2340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 smtClean="0">
                <a:solidFill>
                  <a:srgbClr val="0000FF"/>
                </a:solidFill>
              </a:rPr>
              <a:t>ower flow models 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(algebraic equations)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63351" y="6019800"/>
            <a:ext cx="190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d</a:t>
            </a:r>
            <a:r>
              <a:rPr lang="en-US" dirty="0" smtClean="0">
                <a:solidFill>
                  <a:srgbClr val="0000FF"/>
                </a:solidFill>
              </a:rPr>
              <a:t>ynamic models 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(ODEs)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4084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5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architecture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990600"/>
            <a:ext cx="5486400" cy="43648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48400" y="6581001"/>
            <a:ext cx="289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1200" dirty="0" err="1" smtClean="0">
                <a:solidFill>
                  <a:srgbClr val="0000FF"/>
                </a:solidFill>
              </a:rPr>
              <a:t>Mallada</a:t>
            </a:r>
            <a:r>
              <a:rPr lang="en-US" sz="1200" dirty="0" smtClean="0">
                <a:solidFill>
                  <a:srgbClr val="0000FF"/>
                </a:solidFill>
              </a:rPr>
              <a:t>, Zhao</a:t>
            </a:r>
            <a:r>
              <a:rPr lang="en-US" sz="1200" dirty="0">
                <a:solidFill>
                  <a:srgbClr val="0000FF"/>
                </a:solidFill>
              </a:rPr>
              <a:t>, </a:t>
            </a:r>
            <a:r>
              <a:rPr lang="en-US" sz="1200" dirty="0" smtClean="0">
                <a:solidFill>
                  <a:srgbClr val="0000FF"/>
                </a:solidFill>
              </a:rPr>
              <a:t>Low. </a:t>
            </a:r>
            <a:r>
              <a:rPr lang="en-US" sz="1200" dirty="0" err="1" smtClean="0">
                <a:solidFill>
                  <a:srgbClr val="0000FF"/>
                </a:solidFill>
              </a:rPr>
              <a:t>Allerton</a:t>
            </a:r>
            <a:r>
              <a:rPr lang="en-US" sz="1200" dirty="0" smtClean="0">
                <a:solidFill>
                  <a:srgbClr val="0000FF"/>
                </a:solidFill>
              </a:rPr>
              <a:t> 2014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5410200"/>
            <a:ext cx="7848600" cy="1200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smtClean="0">
                <a:solidFill>
                  <a:srgbClr val="0000FF"/>
                </a:solidFill>
              </a:rPr>
              <a:t>Secondary </a:t>
            </a:r>
            <a:r>
              <a:rPr lang="en-US" sz="2400" dirty="0" smtClean="0">
                <a:solidFill>
                  <a:srgbClr val="0000FF"/>
                </a:solidFill>
              </a:rPr>
              <a:t>load-side frequency </a:t>
            </a:r>
            <a:r>
              <a:rPr lang="en-US" sz="2400" dirty="0">
                <a:solidFill>
                  <a:srgbClr val="0000FF"/>
                </a:solidFill>
              </a:rPr>
              <a:t>control </a:t>
            </a:r>
            <a:r>
              <a:rPr lang="en-US" dirty="0">
                <a:solidFill>
                  <a:srgbClr val="0000FF"/>
                </a:solidFill>
              </a:rPr>
              <a:t>(linear PF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  <a:endParaRPr lang="en-US" sz="24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ommunication with neighbors</a:t>
            </a:r>
          </a:p>
          <a:p>
            <a:pPr marL="342900" indent="-342900">
              <a:buFont typeface="Arial"/>
              <a:buChar char="•"/>
            </a:pPr>
            <a:r>
              <a:rPr lang="en-US" sz="2400" u="sng" dirty="0" smtClean="0">
                <a:solidFill>
                  <a:srgbClr val="0000FF"/>
                </a:solidFill>
              </a:rPr>
              <a:t>Theorem</a:t>
            </a:r>
            <a:r>
              <a:rPr lang="en-US" sz="2400" dirty="0" smtClean="0">
                <a:solidFill>
                  <a:srgbClr val="0000FF"/>
                </a:solidFill>
              </a:rPr>
              <a:t>: globally stable dynamic, optimal equilibrium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339723" y="1908056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dirty="0" smtClean="0">
                <a:solidFill>
                  <a:srgbClr val="0000FF"/>
                </a:solidFill>
              </a:rPr>
              <a:t>hysical network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509566" y="4043324"/>
            <a:ext cx="1781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c</a:t>
            </a:r>
            <a:r>
              <a:rPr lang="en-US" sz="2000" dirty="0" smtClean="0">
                <a:solidFill>
                  <a:srgbClr val="0000FF"/>
                </a:solidFill>
              </a:rPr>
              <a:t>yber network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1183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5800" y="5410200"/>
            <a:ext cx="7772400" cy="1200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With</a:t>
            </a:r>
            <a:r>
              <a:rPr lang="en-US" sz="2400" b="1" dirty="0" smtClean="0">
                <a:solidFill>
                  <a:srgbClr val="0000FF"/>
                </a:solidFill>
              </a:rPr>
              <a:t> generator-side </a:t>
            </a:r>
            <a:r>
              <a:rPr lang="en-US" sz="2400" dirty="0" smtClean="0">
                <a:solidFill>
                  <a:srgbClr val="0000FF"/>
                </a:solidFill>
              </a:rPr>
              <a:t>control, </a:t>
            </a:r>
            <a:r>
              <a:rPr lang="en-US" sz="2400" b="1" dirty="0" smtClean="0">
                <a:solidFill>
                  <a:srgbClr val="0000FF"/>
                </a:solidFill>
              </a:rPr>
              <a:t>nonlinear</a:t>
            </a:r>
            <a:r>
              <a:rPr lang="en-US" sz="2400" dirty="0" smtClean="0">
                <a:solidFill>
                  <a:srgbClr val="0000FF"/>
                </a:solidFill>
              </a:rPr>
              <a:t> power flow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l</a:t>
            </a:r>
            <a:r>
              <a:rPr lang="en-US" sz="2400" dirty="0" smtClean="0">
                <a:solidFill>
                  <a:srgbClr val="0000FF"/>
                </a:solidFill>
              </a:rPr>
              <a:t>oad-side improves both transient &amp; </a:t>
            </a:r>
            <a:r>
              <a:rPr lang="en-US" sz="2400" dirty="0" err="1" smtClean="0">
                <a:solidFill>
                  <a:srgbClr val="0000FF"/>
                </a:solidFill>
              </a:rPr>
              <a:t>eq</a:t>
            </a:r>
            <a:endParaRPr lang="en-US" sz="24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u="sng" dirty="0" smtClean="0">
                <a:solidFill>
                  <a:srgbClr val="0000FF"/>
                </a:solidFill>
              </a:rPr>
              <a:t>Theorem</a:t>
            </a:r>
            <a:r>
              <a:rPr lang="en-US" sz="2400" dirty="0" smtClean="0">
                <a:solidFill>
                  <a:srgbClr val="0000FF"/>
                </a:solidFill>
              </a:rPr>
              <a:t>: stable dynamic, optimal equilibrium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24600" y="6581001"/>
            <a:ext cx="289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1200" dirty="0" smtClean="0">
                <a:solidFill>
                  <a:srgbClr val="0000FF"/>
                </a:solidFill>
              </a:rPr>
              <a:t>Zhao, </a:t>
            </a:r>
            <a:r>
              <a:rPr lang="en-US" sz="1200" dirty="0" err="1" smtClean="0">
                <a:solidFill>
                  <a:srgbClr val="0000FF"/>
                </a:solidFill>
              </a:rPr>
              <a:t>Mallada</a:t>
            </a:r>
            <a:r>
              <a:rPr lang="en-US" sz="1200" dirty="0" smtClean="0">
                <a:solidFill>
                  <a:srgbClr val="0000FF"/>
                </a:solidFill>
              </a:rPr>
              <a:t>, Low. CISS 2015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76400" y="990600"/>
            <a:ext cx="5486400" cy="4364871"/>
            <a:chOff x="1676400" y="990600"/>
            <a:chExt cx="5486400" cy="43648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990600"/>
              <a:ext cx="5486400" cy="4364871"/>
            </a:xfrm>
            <a:prstGeom prst="rect">
              <a:avLst/>
            </a:prstGeom>
          </p:spPr>
        </p:pic>
        <p:graphicFrame>
          <p:nvGraphicFramePr>
            <p:cNvPr id="7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69135862"/>
                </p:ext>
              </p:extLst>
            </p:nvPr>
          </p:nvGraphicFramePr>
          <p:xfrm>
            <a:off x="3810000" y="1676400"/>
            <a:ext cx="1371600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7186" name="Equation" r:id="rId5" imgW="660400" imgH="241300" progId="Equation.3">
                    <p:embed/>
                  </p:oleObj>
                </mc:Choice>
                <mc:Fallback>
                  <p:oleObj name="Equation" r:id="rId5" imgW="660400" imgH="241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0000" y="1676400"/>
                          <a:ext cx="1371600" cy="53340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38100" cmpd="sng"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TextBox 7"/>
          <p:cNvSpPr txBox="1"/>
          <p:nvPr/>
        </p:nvSpPr>
        <p:spPr>
          <a:xfrm rot="16200000">
            <a:off x="339723" y="1908056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dirty="0" smtClean="0">
                <a:solidFill>
                  <a:srgbClr val="0000FF"/>
                </a:solidFill>
              </a:rPr>
              <a:t>hysical network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509566" y="4043324"/>
            <a:ext cx="1781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c</a:t>
            </a:r>
            <a:r>
              <a:rPr lang="en-US" sz="2000" dirty="0" smtClean="0">
                <a:solidFill>
                  <a:srgbClr val="0000FF"/>
                </a:solidFill>
              </a:rPr>
              <a:t>yber network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979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Simulations</a:t>
            </a:r>
            <a:endParaRPr lang="en-US" sz="280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38200" y="1143000"/>
            <a:ext cx="8077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Dynamic simulation of IEEE 39-bus system</a:t>
            </a:r>
          </a:p>
          <a:p>
            <a:pPr lvl="1" eaLnBrk="1" hangingPunct="1"/>
            <a:endParaRPr lang="en-US" altLang="zh-CN" dirty="0" smtClean="0"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0654" y="3014008"/>
            <a:ext cx="4390946" cy="193899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Power System Toolbox (RPI)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Detailed generation model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Exciter model, power system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    stabilizer model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Nonzero resistance lines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09800"/>
            <a:ext cx="4247707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761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Primary control</a:t>
            </a:r>
            <a:endParaRPr lang="en-US" sz="2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445610"/>
            <a:ext cx="6781800" cy="51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172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frequenc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84" y="1741117"/>
            <a:ext cx="4588237" cy="345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work\research\2015-09-PSCC\Matlab\linear-flow\results\UC(frequency only)\frequency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579" y="1719198"/>
            <a:ext cx="4618621" cy="34791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914400" y="5722203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Similar shape but local frequencies differ more, higher control effort, slightly longer settling time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55039" y="1524000"/>
            <a:ext cx="1796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Traditional AGC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6174639" y="1524000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Unified Control</a:t>
            </a:r>
            <a:endParaRPr lang="en-US" sz="2000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Secondary control</a:t>
            </a:r>
            <a:endParaRPr lang="en-US" sz="2800" dirty="0" smtClean="0"/>
          </a:p>
        </p:txBody>
      </p:sp>
      <p:sp>
        <p:nvSpPr>
          <p:cNvPr id="7" name="Rectangle 6"/>
          <p:cNvSpPr/>
          <p:nvPr/>
        </p:nvSpPr>
        <p:spPr bwMode="auto">
          <a:xfrm>
            <a:off x="4495800" y="2286000"/>
            <a:ext cx="38100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496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work\research\2015-09-PSCC\Matlab\linear-flow\results\AGC(frequency only)\lineflow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11" y="1720167"/>
            <a:ext cx="4321479" cy="3089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work\research\2015-09-PSCC\Matlab\linear-flow\results\UC(frequency+congestion)\lineflow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755728"/>
            <a:ext cx="4305868" cy="30542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257800" y="54102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Unified Control enforces line limits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914400" y="54102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AGC blind to line limits</a:t>
            </a:r>
            <a:endParaRPr lang="en-US" sz="2400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Secondary control</a:t>
            </a:r>
            <a:endParaRPr lang="en-US" sz="28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755039" y="1524000"/>
            <a:ext cx="1796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Traditional AGC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6174639" y="1524000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Unified Control</a:t>
            </a:r>
            <a:endParaRPr lang="en-US" sz="2000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4724400" y="2286000"/>
            <a:ext cx="38100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487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Key message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1219200"/>
            <a:ext cx="8610600" cy="5562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Large network of DERs</a:t>
            </a:r>
          </a:p>
          <a:p>
            <a:pPr lvl="1"/>
            <a:r>
              <a:rPr lang="en-US" dirty="0" smtClean="0"/>
              <a:t>Real-time optimization at scale</a:t>
            </a:r>
          </a:p>
          <a:p>
            <a:pPr lvl="1"/>
            <a:r>
              <a:rPr lang="en-US" dirty="0" smtClean="0"/>
              <a:t>Computational challenge: power flow solution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Online optimization </a:t>
            </a:r>
            <a:r>
              <a:rPr lang="en-US" sz="2000" dirty="0" smtClean="0"/>
              <a:t>[feedback control]</a:t>
            </a:r>
            <a:endParaRPr lang="en-US" sz="1400" dirty="0" smtClean="0"/>
          </a:p>
          <a:p>
            <a:pPr lvl="1"/>
            <a:r>
              <a:rPr lang="en-US" dirty="0" smtClean="0"/>
              <a:t>Network computes power flow solutions in real time at scale for free</a:t>
            </a:r>
          </a:p>
          <a:p>
            <a:pPr lvl="1"/>
            <a:r>
              <a:rPr lang="en-US" dirty="0" smtClean="0"/>
              <a:t>Exploit it for our optimization/control</a:t>
            </a:r>
          </a:p>
          <a:p>
            <a:pPr lvl="1"/>
            <a:r>
              <a:rPr lang="en-US" dirty="0" smtClean="0"/>
              <a:t>Naturally adapts to evolving network conditions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Examples</a:t>
            </a:r>
            <a:endParaRPr lang="en-US" dirty="0"/>
          </a:p>
          <a:p>
            <a:pPr lvl="1"/>
            <a:r>
              <a:rPr lang="en-US" dirty="0" smtClean="0"/>
              <a:t>Slow timescale: OPF</a:t>
            </a:r>
          </a:p>
          <a:p>
            <a:pPr lvl="1"/>
            <a:r>
              <a:rPr lang="en-US" dirty="0" smtClean="0"/>
              <a:t>Fast timescale: frequency control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0934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power flow (OPF)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5"/>
            <a:ext cx="8077200" cy="46481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OPF is solved routinely for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etwork control &amp; optimization decisions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arket operations &amp; pricing</a:t>
            </a:r>
          </a:p>
          <a:p>
            <a:pPr lvl="1"/>
            <a:r>
              <a:rPr lang="en-US" dirty="0" smtClean="0"/>
              <a:t>at timescales of </a:t>
            </a:r>
            <a:r>
              <a:rPr lang="en-US" dirty="0" err="1" smtClean="0"/>
              <a:t>mins</a:t>
            </a:r>
            <a:r>
              <a:rPr lang="en-US" dirty="0" smtClean="0"/>
              <a:t>, hours, days, …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Non-convex and hard to solve</a:t>
            </a:r>
          </a:p>
          <a:p>
            <a:pPr lvl="1"/>
            <a:r>
              <a:rPr lang="en-US" dirty="0" smtClean="0"/>
              <a:t>Huge literature since 1962</a:t>
            </a:r>
          </a:p>
          <a:p>
            <a:pPr lvl="1"/>
            <a:r>
              <a:rPr lang="en-US" dirty="0" smtClean="0"/>
              <a:t>Common practice: DC power flow (LP)</a:t>
            </a:r>
          </a:p>
          <a:p>
            <a:pPr lvl="1"/>
            <a:r>
              <a:rPr lang="en-US" dirty="0" smtClean="0"/>
              <a:t>Also: Newton-</a:t>
            </a:r>
            <a:r>
              <a:rPr lang="en-US" dirty="0" err="1" smtClean="0"/>
              <a:t>Raphson</a:t>
            </a:r>
            <a:r>
              <a:rPr lang="en-US" dirty="0" smtClean="0"/>
              <a:t>, </a:t>
            </a:r>
            <a:r>
              <a:rPr lang="en-US" dirty="0"/>
              <a:t>i</a:t>
            </a:r>
            <a:r>
              <a:rPr lang="en-US" dirty="0" smtClean="0"/>
              <a:t>nterior point, …</a:t>
            </a:r>
          </a:p>
          <a:p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285534"/>
              </p:ext>
            </p:extLst>
          </p:nvPr>
        </p:nvGraphicFramePr>
        <p:xfrm>
          <a:off x="1412875" y="6230328"/>
          <a:ext cx="5902325" cy="551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003" name="Equation" r:id="rId3" imgW="2044700" imgH="203200" progId="Equation.3">
                  <p:embed/>
                </p:oleObj>
              </mc:Choice>
              <mc:Fallback>
                <p:oleObj name="Equation" r:id="rId3" imgW="2044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2875" y="6230328"/>
                        <a:ext cx="5902325" cy="551472"/>
                      </a:xfrm>
                      <a:prstGeom prst="rect">
                        <a:avLst/>
                      </a:prstGeom>
                      <a:ln w="28575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26987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 power flow (OPF)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58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38200" y="2094136"/>
            <a:ext cx="7658100" cy="4687656"/>
            <a:chOff x="838200" y="2094136"/>
            <a:chExt cx="7658100" cy="468765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2094136"/>
              <a:ext cx="7581900" cy="467496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38200" y="6412468"/>
              <a:ext cx="2514600" cy="369324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36" tIns="45716" rIns="91436" bIns="45716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Ian 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Hiskens</a:t>
              </a:r>
              <a:r>
                <a:rPr lang="en-US" dirty="0" smtClean="0">
                  <a:solidFill>
                    <a:srgbClr val="0000FF"/>
                  </a:solidFill>
                </a:rPr>
                <a:t>, Michigan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854647" y="1044722"/>
            <a:ext cx="6660790" cy="707878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000" dirty="0" smtClean="0"/>
              <a:t>OPF problem underlies numerous applications</a:t>
            </a:r>
            <a:endParaRPr lang="en-US" sz="2000" dirty="0"/>
          </a:p>
          <a:p>
            <a:pPr marL="342880" indent="-342880">
              <a:buFont typeface="Arial"/>
              <a:buChar char="•"/>
            </a:pPr>
            <a:r>
              <a:rPr lang="en-US" sz="2000" dirty="0"/>
              <a:t>n</a:t>
            </a:r>
            <a:r>
              <a:rPr lang="en-US" sz="2000" dirty="0" smtClean="0"/>
              <a:t>onlinearity of power flow equations </a:t>
            </a:r>
            <a:r>
              <a:rPr lang="en-US" sz="2000" dirty="0" smtClean="0">
                <a:sym typeface="Wingdings"/>
              </a:rPr>
              <a:t> </a:t>
            </a:r>
            <a:r>
              <a:rPr lang="en-US" sz="2000" dirty="0" err="1" smtClean="0">
                <a:sym typeface="Wingdings"/>
              </a:rPr>
              <a:t>nonconvexity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701737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1267361"/>
            <a:ext cx="617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How to deal with </a:t>
            </a:r>
            <a:r>
              <a:rPr lang="en-US" sz="3200" dirty="0" err="1" smtClean="0">
                <a:solidFill>
                  <a:srgbClr val="0000FF"/>
                </a:solidFill>
              </a:rPr>
              <a:t>nonconvexity</a:t>
            </a:r>
            <a:r>
              <a:rPr lang="en-US" sz="3200" dirty="0" smtClean="0">
                <a:solidFill>
                  <a:srgbClr val="0000FF"/>
                </a:solidFill>
              </a:rPr>
              <a:t> </a:t>
            </a:r>
          </a:p>
          <a:p>
            <a:r>
              <a:rPr lang="en-US" sz="3200" dirty="0" smtClean="0">
                <a:solidFill>
                  <a:srgbClr val="000000"/>
                </a:solidFill>
              </a:rPr>
              <a:t>of power flows?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4000" y="2867561"/>
            <a:ext cx="670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Two ideas</a:t>
            </a:r>
          </a:p>
          <a:p>
            <a:pPr marL="914353" lvl="1" indent="-457200">
              <a:buFont typeface="+mj-lt"/>
              <a:buAutoNum type="arabicPeriod"/>
            </a:pPr>
            <a:r>
              <a:rPr lang="en-US" sz="2400" dirty="0"/>
              <a:t>e</a:t>
            </a:r>
            <a:r>
              <a:rPr lang="en-US" sz="2400" dirty="0" smtClean="0"/>
              <a:t>xact </a:t>
            </a:r>
            <a:r>
              <a:rPr lang="en-US" sz="2400" dirty="0" err="1" smtClean="0"/>
              <a:t>semidefinite</a:t>
            </a:r>
            <a:r>
              <a:rPr lang="en-US" sz="2400" dirty="0" smtClean="0"/>
              <a:t> relaxation</a:t>
            </a:r>
          </a:p>
          <a:p>
            <a:pPr lvl="1"/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105400" y="36576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Tutorial: </a:t>
            </a:r>
          </a:p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L, Convex relaxation of OPF, 2014</a:t>
            </a:r>
          </a:p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http://</a:t>
            </a:r>
            <a:r>
              <a:rPr lang="en-US" dirty="0" err="1" smtClean="0">
                <a:solidFill>
                  <a:srgbClr val="0000FF"/>
                </a:solidFill>
              </a:rPr>
              <a:t>netlab.caltech.edu</a:t>
            </a:r>
            <a:endParaRPr lang="en-US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744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1267361"/>
            <a:ext cx="617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How to deal with </a:t>
            </a:r>
            <a:r>
              <a:rPr lang="en-US" sz="3200" dirty="0" err="1" smtClean="0">
                <a:solidFill>
                  <a:srgbClr val="0000FF"/>
                </a:solidFill>
              </a:rPr>
              <a:t>nonconvexity</a:t>
            </a:r>
            <a:r>
              <a:rPr lang="en-US" sz="3200" dirty="0" smtClean="0">
                <a:solidFill>
                  <a:srgbClr val="0000FF"/>
                </a:solidFill>
              </a:rPr>
              <a:t> </a:t>
            </a:r>
          </a:p>
          <a:p>
            <a:r>
              <a:rPr lang="en-US" sz="3200" dirty="0" smtClean="0">
                <a:solidFill>
                  <a:srgbClr val="000000"/>
                </a:solidFill>
              </a:rPr>
              <a:t>of power flows?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4000" y="2867561"/>
            <a:ext cx="6705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Two ideas</a:t>
            </a:r>
          </a:p>
          <a:p>
            <a:pPr marL="914353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xact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semidefinite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relaxation</a:t>
            </a:r>
          </a:p>
          <a:p>
            <a:pPr lvl="1"/>
            <a:endParaRPr lang="en-US" sz="2400" dirty="0" smtClean="0"/>
          </a:p>
          <a:p>
            <a:pPr marL="914353" lvl="1" indent="-457200">
              <a:buFont typeface="+mj-lt"/>
              <a:buAutoNum type="arabicPeriod"/>
            </a:pPr>
            <a:r>
              <a:rPr lang="en-US" sz="2400" dirty="0"/>
              <a:t>u</a:t>
            </a:r>
            <a:r>
              <a:rPr lang="en-US" sz="2400" dirty="0" smtClean="0"/>
              <a:t>se grid as implicit power flow solver</a:t>
            </a:r>
          </a:p>
        </p:txBody>
      </p:sp>
    </p:spTree>
    <p:extLst>
      <p:ext uri="{BB962C8B-B14F-4D97-AF65-F5344CB8AC3E}">
        <p14:creationId xmlns:p14="http://schemas.microsoft.com/office/powerpoint/2010/main" val="21230035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|11.5|2.5|8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|11.5|2.5|8.2"/>
</p:tagLst>
</file>

<file path=ppt/theme/theme1.xml><?xml version="1.0" encoding="utf-8"?>
<a:theme xmlns:a="http://schemas.openxmlformats.org/drawingml/2006/main" name="5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1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8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123683</TotalTime>
  <Words>2418</Words>
  <Application>Microsoft Macintosh PowerPoint</Application>
  <PresentationFormat>On-screen Show (4:3)</PresentationFormat>
  <Paragraphs>485</Paragraphs>
  <Slides>56</Slides>
  <Notes>55</Notes>
  <HiddenSlides>1</HiddenSlides>
  <MMClips>0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5_Profile</vt:lpstr>
      <vt:lpstr>11_Profile</vt:lpstr>
      <vt:lpstr>8_Profile</vt:lpstr>
      <vt:lpstr>6_Profile</vt:lpstr>
      <vt:lpstr>Equation</vt:lpstr>
      <vt:lpstr>Optimal Power Flow: online algorithm, fast dynamics</vt:lpstr>
      <vt:lpstr>PowerPoint Presentation</vt:lpstr>
      <vt:lpstr>PowerPoint Presentation</vt:lpstr>
      <vt:lpstr>PowerPoint Presentation</vt:lpstr>
      <vt:lpstr>Multiple timescales</vt:lpstr>
      <vt:lpstr>Optimal power flow (OPF)</vt:lpstr>
      <vt:lpstr>Optimal power flow (OPF)</vt:lpstr>
      <vt:lpstr>PowerPoint Presentation</vt:lpstr>
      <vt:lpstr>PowerPoint Presentation</vt:lpstr>
      <vt:lpstr>Key message</vt:lpstr>
      <vt:lpstr>Outline</vt:lpstr>
      <vt:lpstr>PowerPoint Presentation</vt:lpstr>
      <vt:lpstr>Relaxations of OPF</vt:lpstr>
      <vt:lpstr>Relaxations of OPF</vt:lpstr>
      <vt:lpstr>OPF</vt:lpstr>
      <vt:lpstr>OPF</vt:lpstr>
      <vt:lpstr>OPF</vt:lpstr>
      <vt:lpstr>OPF: eliminate y</vt:lpstr>
      <vt:lpstr>OPF: add barrier</vt:lpstr>
      <vt:lpstr>Online (feedback) perspective</vt:lpstr>
      <vt:lpstr>Online gradient algorithm</vt:lpstr>
      <vt:lpstr>Online gradient algorithm</vt:lpstr>
      <vt:lpstr>1. Local optimality</vt:lpstr>
      <vt:lpstr>1. Global optimality</vt:lpstr>
      <vt:lpstr>1. Global optimality</vt:lpstr>
      <vt:lpstr>1. Suboptimality gap</vt:lpstr>
      <vt:lpstr>2. Tracking performance</vt:lpstr>
      <vt:lpstr>2. Tracking performance</vt:lpstr>
      <vt:lpstr>2. Tracking performance</vt:lpstr>
      <vt:lpstr>2. Tracking performance</vt:lpstr>
      <vt:lpstr>Simulations</vt:lpstr>
      <vt:lpstr>PowerPoint Presentation</vt:lpstr>
      <vt:lpstr>Motivation</vt:lpstr>
      <vt:lpstr>Why load-side participation</vt:lpstr>
      <vt:lpstr>What is the potential</vt:lpstr>
      <vt:lpstr>How </vt:lpstr>
      <vt:lpstr>Literature: load-side control</vt:lpstr>
      <vt:lpstr>Network model</vt:lpstr>
      <vt:lpstr>Network model</vt:lpstr>
      <vt:lpstr>Network model</vt:lpstr>
      <vt:lpstr>Generator-side control</vt:lpstr>
      <vt:lpstr>Load-side control</vt:lpstr>
      <vt:lpstr>Network model</vt:lpstr>
      <vt:lpstr>Load-side controller design</vt:lpstr>
      <vt:lpstr>Load-side controller design</vt:lpstr>
      <vt:lpstr>Load-side controller design</vt:lpstr>
      <vt:lpstr>Load-side controller design</vt:lpstr>
      <vt:lpstr>Load-side controller design</vt:lpstr>
      <vt:lpstr>Summary: control architecture</vt:lpstr>
      <vt:lpstr>Summary: control architecture</vt:lpstr>
      <vt:lpstr>Summary: control architecture</vt:lpstr>
      <vt:lpstr>Simulations</vt:lpstr>
      <vt:lpstr>Primary control</vt:lpstr>
      <vt:lpstr>Secondary control</vt:lpstr>
      <vt:lpstr>Secondary control</vt:lpstr>
      <vt:lpstr>Key message</vt:lpstr>
    </vt:vector>
  </TitlesOfParts>
  <Company>Caltech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v3</dc:title>
  <dc:creator>Steven Low</dc:creator>
  <cp:lastModifiedBy>steven low</cp:lastModifiedBy>
  <cp:revision>1890</cp:revision>
  <dcterms:created xsi:type="dcterms:W3CDTF">2002-02-06T01:55:12Z</dcterms:created>
  <dcterms:modified xsi:type="dcterms:W3CDTF">2016-11-30T18:49:24Z</dcterms:modified>
</cp:coreProperties>
</file>